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9144000"/>
  <p:notesSz cx="6858000" cy="9144000"/>
  <p:embeddedFontLst>
    <p:embeddedFont>
      <p:font typeface="Economica"/>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77" roundtripDataSignature="AMtx7mh+T7XiKeIMBvhScZXjj7H2quka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regular.fntdata"/><Relationship Id="rId72" Type="http://schemas.openxmlformats.org/officeDocument/2006/relationships/font" Target="fonts/Economica-boldItalic.fntdata"/><Relationship Id="rId31" Type="http://schemas.openxmlformats.org/officeDocument/2006/relationships/slide" Target="slides/slide26.xml"/><Relationship Id="rId75" Type="http://schemas.openxmlformats.org/officeDocument/2006/relationships/font" Target="fonts/OpenSans-italic.fntdata"/><Relationship Id="rId30" Type="http://schemas.openxmlformats.org/officeDocument/2006/relationships/slide" Target="slides/slide25.xml"/><Relationship Id="rId74" Type="http://schemas.openxmlformats.org/officeDocument/2006/relationships/font" Target="fonts/OpenSans-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Open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Economica-italic.fntdata"/><Relationship Id="rId70" Type="http://schemas.openxmlformats.org/officeDocument/2006/relationships/font" Target="fonts/Economic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conomic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fdc469fef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fdc469fef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6fdc469fef_0_6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fdc469fef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fdc469fef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6fdc469fef_0_7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fdc469fef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dc469fef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6fdc469fef_0_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fdc469fef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dc469fef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6fdc469fef_0_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fdc469fef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fdc469fef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6fdc469fef_0_1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fdc469fef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fdc469fef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6fdc469fef_0_2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fdc469fef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fdc469fef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6fdc469fef_0_4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fdc469fef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fdc469fef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6fdc469fef_0_3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fdc469fef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fdc469fef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6fdc469fef_0_5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fdc469fef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fdc469fef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6fdc469fef_0_3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c7f0fdb7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c7f0fdb7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9c7f0fdb73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fdc469fef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fdc469fef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6fdc469fef_0_5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eaf8fb35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eaf8fb35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7eaf8fb351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eaf8fb35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eaf8fb35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7eaf8fb351_0_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eaf8fb351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eaf8fb351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7eaf8fb351_0_1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eaf8fb35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eaf8fb351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7eaf8fb351_0_1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eaf8fb35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eaf8fb35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7eaf8fb351_0_2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eaf8fb351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eaf8fb351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7eaf8fb351_0_3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eaf8fb351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eaf8fb351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7eaf8fb351_0_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eaf8fb351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eaf8fb351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7eaf8fb351_0_6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eaf8fb351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eaf8fb351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7eaf8fb351_0_9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eaf8fb351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eaf8fb351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7eaf8fb351_0_8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eaf8fb351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eaf8fb351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7eaf8fb351_0_8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eaf8fb351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eaf8fb351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7eaf8fb351_0_10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eaf8fb351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eaf8fb351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7eaf8fb351_0_10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eaf8fb351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eaf8fb351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7eaf8fb351_0_7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eaf8fb351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eaf8fb351_0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7eaf8fb351_0_19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eaf8fb351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eaf8fb351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7eaf8fb351_0_20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eaf8fb351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eaf8fb351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7eaf8fb351_0_21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eaf8fb351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eaf8fb351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7eaf8fb351_0_2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7eaf8fb351_0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eaf8fb351_0_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7eaf8fb351_0_23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eaf8fb351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eaf8fb351_0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7eaf8fb351_0_2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eaf8fb351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eaf8fb35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7eaf8fb351_0_4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eaf8fb351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eaf8fb351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7eaf8fb351_0_11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eaf8fb351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eaf8fb351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7eaf8fb351_0_13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eaf8fb351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eaf8fb351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7eaf8fb351_0_12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eaf8fb351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eaf8fb351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7eaf8fb351_0_13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eaf8fb351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eaf8fb351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7eaf8fb351_0_14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eaf8fb351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eaf8fb351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7eaf8fb351_0_15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eaf8fb351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eaf8fb351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7eaf8fb351_0_15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7eaf8fb351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eaf8fb351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7eaf8fb351_0_16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eaf8fb351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eaf8fb351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7eaf8fb351_0_17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eaf8fb351_0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eaf8fb351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7eaf8fb351_0_1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7eaf8fb351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eaf8fb351_0_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7eaf8fb351_0_18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f0f40772d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517" name="Google Shape;517;g6f0f40772d_0_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6f0f40772d_0_15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6f130a460c_0_519"/>
          <p:cNvSpPr/>
          <p:nvPr/>
        </p:nvSpPr>
        <p:spPr>
          <a:xfrm>
            <a:off x="2744013" y="10089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5" name="Google Shape;15;g6f130a460c_0_519"/>
          <p:cNvSpPr/>
          <p:nvPr/>
        </p:nvSpPr>
        <p:spPr>
          <a:xfrm rot="10800000">
            <a:off x="5318350" y="43556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6" name="Google Shape;16;g6f130a460c_0_519"/>
          <p:cNvSpPr txBox="1"/>
          <p:nvPr>
            <p:ph type="ctrTitle"/>
          </p:nvPr>
        </p:nvSpPr>
        <p:spPr>
          <a:xfrm>
            <a:off x="3044700" y="1925674"/>
            <a:ext cx="3054600" cy="204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7" name="Google Shape;17;g6f130a460c_0_519"/>
          <p:cNvSpPr txBox="1"/>
          <p:nvPr>
            <p:ph idx="1" type="subTitle"/>
          </p:nvPr>
        </p:nvSpPr>
        <p:spPr>
          <a:xfrm>
            <a:off x="3044700" y="4155440"/>
            <a:ext cx="3054600" cy="9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8" name="Google Shape;18;g6f130a460c_0_5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6f130a460c_0_561"/>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6f130a460c_0_561"/>
          <p:cNvSpPr txBox="1"/>
          <p:nvPr>
            <p:ph hasCustomPrompt="1" type="title"/>
          </p:nvPr>
        </p:nvSpPr>
        <p:spPr>
          <a:xfrm>
            <a:off x="311700" y="1276167"/>
            <a:ext cx="8520600" cy="283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8" name="Google Shape;58;g6f130a460c_0_561"/>
          <p:cNvSpPr txBox="1"/>
          <p:nvPr>
            <p:ph idx="1" type="body"/>
          </p:nvPr>
        </p:nvSpPr>
        <p:spPr>
          <a:xfrm>
            <a:off x="311700" y="4216000"/>
            <a:ext cx="8520600" cy="1428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g6f130a460c_0_56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6f130a460c_0_56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g6f130a460c_0_56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g6f130a460c_0_56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g6f130a460c_0_56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g6f130a460c_0_56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g6f130a460c_0_5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g6f130a460c_0_525"/>
          <p:cNvSpPr/>
          <p:nvPr/>
        </p:nvSpPr>
        <p:spPr>
          <a:xfrm flipH="1">
            <a:off x="7595938" y="6136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1" name="Google Shape;21;g6f130a460c_0_525"/>
          <p:cNvSpPr/>
          <p:nvPr/>
        </p:nvSpPr>
        <p:spPr>
          <a:xfrm flipH="1" rot="10800000">
            <a:off x="466425" y="47444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g6f130a460c_0_525"/>
          <p:cNvSpPr txBox="1"/>
          <p:nvPr>
            <p:ph type="title"/>
          </p:nvPr>
        </p:nvSpPr>
        <p:spPr>
          <a:xfrm>
            <a:off x="773700" y="2408600"/>
            <a:ext cx="7596600" cy="204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3" name="Google Shape;23;g6f130a460c_0_5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g6f130a460c_0_530"/>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6f130a460c_0_53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g6f130a460c_0_530"/>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8" name="Google Shape;28;g6f130a460c_0_53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g6f130a460c_0_535"/>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 name="Google Shape;31;g6f130a460c_0_535"/>
          <p:cNvSpPr txBox="1"/>
          <p:nvPr>
            <p:ph idx="1" type="body"/>
          </p:nvPr>
        </p:nvSpPr>
        <p:spPr>
          <a:xfrm>
            <a:off x="311700" y="1633633"/>
            <a:ext cx="3999900" cy="447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g6f130a460c_0_535"/>
          <p:cNvSpPr txBox="1"/>
          <p:nvPr>
            <p:ph idx="2" type="body"/>
          </p:nvPr>
        </p:nvSpPr>
        <p:spPr>
          <a:xfrm>
            <a:off x="4832400" y="1633633"/>
            <a:ext cx="3999900" cy="447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g6f130a460c_0_53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g6f130a460c_0_54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6" name="Google Shape;36;g6f130a460c_0_5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g6f130a460c_0_543"/>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 name="Google Shape;39;g6f130a460c_0_543"/>
          <p:cNvSpPr txBox="1"/>
          <p:nvPr>
            <p:ph idx="1" type="body"/>
          </p:nvPr>
        </p:nvSpPr>
        <p:spPr>
          <a:xfrm>
            <a:off x="311700" y="1865867"/>
            <a:ext cx="2808000" cy="3713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g6f130a460c_0_5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g6f130a460c_0_547"/>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6f130a460c_0_547"/>
          <p:cNvSpPr txBox="1"/>
          <p:nvPr>
            <p:ph type="title"/>
          </p:nvPr>
        </p:nvSpPr>
        <p:spPr>
          <a:xfrm>
            <a:off x="490250" y="600200"/>
            <a:ext cx="5878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g6f130a460c_0_54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6f130a460c_0_551"/>
          <p:cNvSpPr/>
          <p:nvPr/>
        </p:nvSpPr>
        <p:spPr>
          <a:xfrm>
            <a:off x="4572000" y="-33"/>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g6f130a460c_0_551"/>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6f130a460c_0_551"/>
          <p:cNvSpPr txBox="1"/>
          <p:nvPr>
            <p:ph type="title"/>
          </p:nvPr>
        </p:nvSpPr>
        <p:spPr>
          <a:xfrm>
            <a:off x="265500" y="1239033"/>
            <a:ext cx="4045200" cy="2381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9" name="Google Shape;49;g6f130a460c_0_551"/>
          <p:cNvSpPr txBox="1"/>
          <p:nvPr>
            <p:ph idx="1" type="subTitle"/>
          </p:nvPr>
        </p:nvSpPr>
        <p:spPr>
          <a:xfrm>
            <a:off x="265500" y="3692001"/>
            <a:ext cx="4045200" cy="20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0" name="Google Shape;50;g6f130a460c_0_551"/>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g6f130a460c_0_55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6f130a460c_0_558"/>
          <p:cNvSpPr txBox="1"/>
          <p:nvPr>
            <p:ph idx="1" type="body"/>
          </p:nvPr>
        </p:nvSpPr>
        <p:spPr>
          <a:xfrm>
            <a:off x="319500" y="5625233"/>
            <a:ext cx="5998800" cy="798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4" name="Google Shape;54;g6f130a460c_0_55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9" name="Shape 9"/>
        <p:cNvGrpSpPr/>
        <p:nvPr/>
      </p:nvGrpSpPr>
      <p:grpSpPr>
        <a:xfrm>
          <a:off x="0" y="0"/>
          <a:ext cx="0" cy="0"/>
          <a:chOff x="0" y="0"/>
          <a:chExt cx="0" cy="0"/>
        </a:xfrm>
      </p:grpSpPr>
      <p:sp>
        <p:nvSpPr>
          <p:cNvPr id="10" name="Google Shape;10;g6f130a460c_0_515"/>
          <p:cNvSpPr txBox="1"/>
          <p:nvPr>
            <p:ph type="title"/>
          </p:nvPr>
        </p:nvSpPr>
        <p:spPr>
          <a:xfrm>
            <a:off x="311700" y="421233"/>
            <a:ext cx="8520600" cy="1108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11" name="Google Shape;11;g6f130a460c_0_515"/>
          <p:cNvSpPr txBox="1"/>
          <p:nvPr>
            <p:ph idx="1" type="body"/>
          </p:nvPr>
        </p:nvSpPr>
        <p:spPr>
          <a:xfrm>
            <a:off x="311700" y="1633633"/>
            <a:ext cx="8520600" cy="44721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12" name="Google Shape;12;g6f130a460c_0_5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geeksforgeeks.org/cryptography-introduction-to-crypto-terminologi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en.wikipedia.org/wiki/Message_diges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2741225" y="2306675"/>
            <a:ext cx="3683400" cy="20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600" u="none">
                <a:solidFill>
                  <a:schemeClr val="dk1"/>
                </a:solidFill>
              </a:rPr>
              <a:t>Introduction to Security &amp; Cryptography</a:t>
            </a:r>
            <a:endParaRPr sz="4600"/>
          </a:p>
        </p:txBody>
      </p:sp>
      <p:sp>
        <p:nvSpPr>
          <p:cNvPr id="73" name="Google Shape;73;p1"/>
          <p:cNvSpPr txBox="1"/>
          <p:nvPr>
            <p:ph idx="1" type="subTitle"/>
          </p:nvPr>
        </p:nvSpPr>
        <p:spPr>
          <a:xfrm>
            <a:off x="4495800" y="4876800"/>
            <a:ext cx="4114800" cy="1066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b="1" i="0" lang="en-US" sz="2800" u="none">
                <a:solidFill>
                  <a:schemeClr val="dk1"/>
                </a:solidFill>
                <a:latin typeface="Calibri"/>
                <a:ea typeface="Calibri"/>
                <a:cs typeface="Calibri"/>
                <a:sym typeface="Calibri"/>
              </a:rPr>
              <a:t>       </a:t>
            </a:r>
            <a:endParaRPr/>
          </a:p>
          <a:p>
            <a:pPr indent="0" lvl="0" marL="0" rtl="0" algn="ctr">
              <a:lnSpc>
                <a:spcPct val="100000"/>
              </a:lnSpc>
              <a:spcBef>
                <a:spcPts val="560"/>
              </a:spcBef>
              <a:spcAft>
                <a:spcPts val="0"/>
              </a:spcAft>
              <a:buClr>
                <a:schemeClr val="dk1"/>
              </a:buClr>
              <a:buSzPts val="2800"/>
              <a:buNone/>
            </a:pPr>
            <a:r>
              <a:rPr b="1" i="0" lang="en-US" sz="2800" u="none">
                <a:solidFill>
                  <a:schemeClr val="dk1"/>
                </a:solidFill>
                <a:latin typeface="Calibri"/>
                <a:ea typeface="Calibri"/>
                <a:cs typeface="Calibri"/>
                <a:sym typeface="Calibri"/>
              </a:rPr>
              <a:t>          </a:t>
            </a:r>
            <a:endParaRPr/>
          </a:p>
        </p:txBody>
      </p:sp>
      <p:sp>
        <p:nvSpPr>
          <p:cNvPr id="74" name="Google Shape;74;p1"/>
          <p:cNvSpPr txBox="1"/>
          <p:nvPr/>
        </p:nvSpPr>
        <p:spPr>
          <a:xfrm>
            <a:off x="6871750" y="6335725"/>
            <a:ext cx="2144100" cy="42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latin typeface="Economica"/>
                <a:ea typeface="Economica"/>
                <a:cs typeface="Economica"/>
                <a:sym typeface="Economica"/>
              </a:rPr>
              <a:t>Blockchain Technology</a:t>
            </a:r>
            <a:endParaRPr sz="1800">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Interception</a:t>
            </a:r>
            <a:endParaRPr/>
          </a:p>
        </p:txBody>
      </p:sp>
      <p:sp>
        <p:nvSpPr>
          <p:cNvPr id="134" name="Google Shape;134;p10"/>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Unauthorized access to information</a:t>
            </a:r>
            <a:endParaRPr>
              <a:latin typeface="Economica"/>
              <a:ea typeface="Economica"/>
              <a:cs typeface="Economica"/>
              <a:sym typeface="Economica"/>
            </a:endParaRPr>
          </a:p>
          <a:p>
            <a:pPr indent="0" lvl="0" marL="0" rtl="0" algn="l">
              <a:lnSpc>
                <a:spcPct val="100000"/>
              </a:lnSpc>
              <a:spcBef>
                <a:spcPts val="64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Packet sniffers and wire-tappers</a:t>
            </a:r>
            <a:endParaRPr>
              <a:latin typeface="Economica"/>
              <a:ea typeface="Economica"/>
              <a:cs typeface="Economica"/>
              <a:sym typeface="Economica"/>
            </a:endParaRPr>
          </a:p>
          <a:p>
            <a:pPr indent="0" lvl="0" marL="0" rtl="0" algn="l">
              <a:lnSpc>
                <a:spcPct val="100000"/>
              </a:lnSpc>
              <a:spcBef>
                <a:spcPts val="64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Illegal copying of files and programs</a:t>
            </a:r>
            <a:endParaRPr>
              <a:latin typeface="Economica"/>
              <a:ea typeface="Economica"/>
              <a:cs typeface="Economica"/>
              <a:sym typeface="Economica"/>
            </a:endParaRPr>
          </a:p>
          <a:p>
            <a:pPr indent="0" lvl="0" marL="0" rtl="0" algn="ctr">
              <a:lnSpc>
                <a:spcPct val="100000"/>
              </a:lnSpc>
              <a:spcBef>
                <a:spcPts val="640"/>
              </a:spcBef>
              <a:spcAft>
                <a:spcPts val="0"/>
              </a:spcAft>
              <a:buClr>
                <a:srgbClr val="888888"/>
              </a:buClr>
              <a:buSzPts val="3200"/>
              <a:buNone/>
            </a:pPr>
            <a:r>
              <a:t/>
            </a:r>
            <a:endParaRPr i="0" sz="3200" u="none">
              <a:solidFill>
                <a:schemeClr val="dk1"/>
              </a:solidFill>
              <a:latin typeface="Economica"/>
              <a:ea typeface="Economica"/>
              <a:cs typeface="Economica"/>
              <a:sym typeface="Economica"/>
            </a:endParaRPr>
          </a:p>
        </p:txBody>
      </p:sp>
      <p:sp>
        <p:nvSpPr>
          <p:cNvPr id="135" name="Google Shape;135;p10"/>
          <p:cNvSpPr/>
          <p:nvPr/>
        </p:nvSpPr>
        <p:spPr>
          <a:xfrm>
            <a:off x="1752600" y="3733800"/>
            <a:ext cx="1054100" cy="10541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p10"/>
          <p:cNvSpPr/>
          <p:nvPr/>
        </p:nvSpPr>
        <p:spPr>
          <a:xfrm>
            <a:off x="5867400" y="3733800"/>
            <a:ext cx="1054100" cy="10541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37" name="Google Shape;137;p10"/>
          <p:cNvCxnSpPr/>
          <p:nvPr/>
        </p:nvCxnSpPr>
        <p:spPr>
          <a:xfrm>
            <a:off x="2813050" y="4337050"/>
            <a:ext cx="3048000" cy="0"/>
          </a:xfrm>
          <a:prstGeom prst="straightConnector1">
            <a:avLst/>
          </a:prstGeom>
          <a:noFill/>
          <a:ln cap="flat" cmpd="sng" w="12700">
            <a:solidFill>
              <a:schemeClr val="dk1"/>
            </a:solidFill>
            <a:prstDash val="solid"/>
            <a:miter lim="800000"/>
            <a:headEnd len="sm" w="sm" type="none"/>
            <a:tailEnd len="med" w="med" type="stealth"/>
          </a:ln>
        </p:spPr>
      </p:cxnSp>
      <p:sp>
        <p:nvSpPr>
          <p:cNvPr id="138" name="Google Shape;138;p10"/>
          <p:cNvSpPr txBox="1"/>
          <p:nvPr/>
        </p:nvSpPr>
        <p:spPr>
          <a:xfrm>
            <a:off x="2111375" y="4092575"/>
            <a:ext cx="354012"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S</a:t>
            </a:r>
            <a:endParaRPr b="0" i="0" sz="1400" u="none" cap="none" strike="noStrike">
              <a:solidFill>
                <a:schemeClr val="lt1"/>
              </a:solidFill>
              <a:latin typeface="Arial"/>
              <a:ea typeface="Arial"/>
              <a:cs typeface="Arial"/>
              <a:sym typeface="Arial"/>
            </a:endParaRPr>
          </a:p>
        </p:txBody>
      </p:sp>
      <p:sp>
        <p:nvSpPr>
          <p:cNvPr id="139" name="Google Shape;139;p10"/>
          <p:cNvSpPr txBox="1"/>
          <p:nvPr/>
        </p:nvSpPr>
        <p:spPr>
          <a:xfrm>
            <a:off x="6226175" y="4016375"/>
            <a:ext cx="387350"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R</a:t>
            </a:r>
            <a:endParaRPr b="0" i="0" sz="1400" u="none" cap="none" strike="noStrike">
              <a:solidFill>
                <a:schemeClr val="lt1"/>
              </a:solidFill>
              <a:latin typeface="Arial"/>
              <a:ea typeface="Arial"/>
              <a:cs typeface="Arial"/>
              <a:sym typeface="Arial"/>
            </a:endParaRPr>
          </a:p>
        </p:txBody>
      </p:sp>
      <p:sp>
        <p:nvSpPr>
          <p:cNvPr id="140" name="Google Shape;140;p10"/>
          <p:cNvSpPr/>
          <p:nvPr/>
        </p:nvSpPr>
        <p:spPr>
          <a:xfrm>
            <a:off x="3727450" y="4338637"/>
            <a:ext cx="763587" cy="990600"/>
          </a:xfrm>
          <a:custGeom>
            <a:rect b="b" l="l" r="r" t="t"/>
            <a:pathLst>
              <a:path extrusionOk="0" fill="none" h="21600" w="21645">
                <a:moveTo>
                  <a:pt x="0" y="0"/>
                </a:moveTo>
                <a:cubicBezTo>
                  <a:pt x="15" y="0"/>
                  <a:pt x="30" y="-1"/>
                  <a:pt x="45" y="0"/>
                </a:cubicBezTo>
                <a:cubicBezTo>
                  <a:pt x="11974" y="0"/>
                  <a:pt x="21645" y="9670"/>
                  <a:pt x="21645" y="21600"/>
                </a:cubicBezTo>
              </a:path>
              <a:path extrusionOk="0" h="21600" w="21645">
                <a:moveTo>
                  <a:pt x="0" y="0"/>
                </a:moveTo>
                <a:cubicBezTo>
                  <a:pt x="15" y="0"/>
                  <a:pt x="30" y="-1"/>
                  <a:pt x="45" y="0"/>
                </a:cubicBezTo>
                <a:cubicBezTo>
                  <a:pt x="11974" y="0"/>
                  <a:pt x="21645" y="9670"/>
                  <a:pt x="21645" y="21600"/>
                </a:cubicBezTo>
                <a:lnTo>
                  <a:pt x="45" y="21600"/>
                </a:lnTo>
                <a:lnTo>
                  <a:pt x="0" y="0"/>
                </a:lnTo>
                <a:close/>
              </a:path>
            </a:pathLst>
          </a:custGeom>
          <a:noFill/>
          <a:ln cap="rnd"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10"/>
          <p:cNvSpPr txBox="1"/>
          <p:nvPr/>
        </p:nvSpPr>
        <p:spPr>
          <a:xfrm>
            <a:off x="3810000" y="5410200"/>
            <a:ext cx="14668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Eavesdropper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Modification</a:t>
            </a:r>
            <a:endParaRPr/>
          </a:p>
        </p:txBody>
      </p:sp>
      <p:sp>
        <p:nvSpPr>
          <p:cNvPr id="147" name="Google Shape;147;p11"/>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431800" lvl="0" marL="457200" rtl="0" algn="l">
              <a:lnSpc>
                <a:spcPct val="10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Stop the flow of the message</a:t>
            </a:r>
            <a:endParaRPr>
              <a:latin typeface="Economica"/>
              <a:ea typeface="Economica"/>
              <a:cs typeface="Economica"/>
              <a:sym typeface="Economica"/>
            </a:endParaRPr>
          </a:p>
          <a:p>
            <a:pPr indent="-431800" lvl="0" marL="457200" rtl="0" algn="l">
              <a:lnSpc>
                <a:spcPct val="10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Delay and optionally modify the message</a:t>
            </a:r>
            <a:endParaRPr>
              <a:latin typeface="Economica"/>
              <a:ea typeface="Economica"/>
              <a:cs typeface="Economica"/>
              <a:sym typeface="Economica"/>
            </a:endParaRPr>
          </a:p>
          <a:p>
            <a:pPr indent="-431800" lvl="0" marL="457200" rtl="0" algn="l">
              <a:lnSpc>
                <a:spcPct val="10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Release the message again</a:t>
            </a:r>
            <a:endParaRPr>
              <a:latin typeface="Economica"/>
              <a:ea typeface="Economica"/>
              <a:cs typeface="Economica"/>
              <a:sym typeface="Economica"/>
            </a:endParaRPr>
          </a:p>
          <a:p>
            <a:pPr indent="0" lvl="0" marL="0" rtl="0" algn="ctr">
              <a:lnSpc>
                <a:spcPct val="100000"/>
              </a:lnSpc>
              <a:spcBef>
                <a:spcPts val="640"/>
              </a:spcBef>
              <a:spcAft>
                <a:spcPts val="0"/>
              </a:spcAft>
              <a:buClr>
                <a:srgbClr val="888888"/>
              </a:buClr>
              <a:buSzPts val="3200"/>
              <a:buNone/>
            </a:pPr>
            <a:r>
              <a:t/>
            </a:r>
            <a:endParaRPr i="0" sz="3200" u="none">
              <a:solidFill>
                <a:schemeClr val="dk1"/>
              </a:solidFill>
              <a:latin typeface="Economica"/>
              <a:ea typeface="Economica"/>
              <a:cs typeface="Economica"/>
              <a:sym typeface="Economica"/>
            </a:endParaRPr>
          </a:p>
        </p:txBody>
      </p:sp>
      <p:sp>
        <p:nvSpPr>
          <p:cNvPr id="148" name="Google Shape;148;p11"/>
          <p:cNvSpPr/>
          <p:nvPr/>
        </p:nvSpPr>
        <p:spPr>
          <a:xfrm>
            <a:off x="1828800" y="4114800"/>
            <a:ext cx="1054100" cy="10541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11"/>
          <p:cNvSpPr/>
          <p:nvPr/>
        </p:nvSpPr>
        <p:spPr>
          <a:xfrm>
            <a:off x="5943600" y="4114800"/>
            <a:ext cx="1054100" cy="10541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50" name="Google Shape;150;p11"/>
          <p:cNvCxnSpPr/>
          <p:nvPr/>
        </p:nvCxnSpPr>
        <p:spPr>
          <a:xfrm>
            <a:off x="2889250" y="4718050"/>
            <a:ext cx="762000" cy="0"/>
          </a:xfrm>
          <a:prstGeom prst="straightConnector1">
            <a:avLst/>
          </a:prstGeom>
          <a:noFill/>
          <a:ln cap="flat" cmpd="sng" w="12700">
            <a:solidFill>
              <a:schemeClr val="dk1"/>
            </a:solidFill>
            <a:prstDash val="solid"/>
            <a:miter lim="800000"/>
            <a:headEnd len="sm" w="sm" type="none"/>
            <a:tailEnd len="sm" w="sm" type="none"/>
          </a:ln>
        </p:spPr>
      </p:cxnSp>
      <p:sp>
        <p:nvSpPr>
          <p:cNvPr id="151" name="Google Shape;151;p11"/>
          <p:cNvSpPr txBox="1"/>
          <p:nvPr/>
        </p:nvSpPr>
        <p:spPr>
          <a:xfrm>
            <a:off x="2187575" y="4473575"/>
            <a:ext cx="354012"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S</a:t>
            </a:r>
            <a:endParaRPr b="0" i="0" sz="1400" u="none" cap="none" strike="noStrike">
              <a:solidFill>
                <a:schemeClr val="lt1"/>
              </a:solidFill>
              <a:latin typeface="Arial"/>
              <a:ea typeface="Arial"/>
              <a:cs typeface="Arial"/>
              <a:sym typeface="Arial"/>
            </a:endParaRPr>
          </a:p>
        </p:txBody>
      </p:sp>
      <p:sp>
        <p:nvSpPr>
          <p:cNvPr id="152" name="Google Shape;152;p11"/>
          <p:cNvSpPr txBox="1"/>
          <p:nvPr/>
        </p:nvSpPr>
        <p:spPr>
          <a:xfrm>
            <a:off x="6302375" y="4397375"/>
            <a:ext cx="387350"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R</a:t>
            </a:r>
            <a:endParaRPr b="0" i="0" sz="1400" u="none" cap="none" strike="noStrike">
              <a:solidFill>
                <a:schemeClr val="lt1"/>
              </a:solidFill>
              <a:latin typeface="Arial"/>
              <a:ea typeface="Arial"/>
              <a:cs typeface="Arial"/>
              <a:sym typeface="Arial"/>
            </a:endParaRPr>
          </a:p>
        </p:txBody>
      </p:sp>
      <p:sp>
        <p:nvSpPr>
          <p:cNvPr id="153" name="Google Shape;153;p11"/>
          <p:cNvSpPr/>
          <p:nvPr/>
        </p:nvSpPr>
        <p:spPr>
          <a:xfrm>
            <a:off x="3498850" y="4719637"/>
            <a:ext cx="763587" cy="990600"/>
          </a:xfrm>
          <a:custGeom>
            <a:rect b="b" l="l" r="r" t="t"/>
            <a:pathLst>
              <a:path extrusionOk="0" fill="none" h="21600" w="21645">
                <a:moveTo>
                  <a:pt x="0" y="0"/>
                </a:moveTo>
                <a:cubicBezTo>
                  <a:pt x="15" y="0"/>
                  <a:pt x="30" y="-1"/>
                  <a:pt x="45" y="0"/>
                </a:cubicBezTo>
                <a:cubicBezTo>
                  <a:pt x="11974" y="0"/>
                  <a:pt x="21645" y="9670"/>
                  <a:pt x="21645" y="21600"/>
                </a:cubicBezTo>
              </a:path>
              <a:path extrusionOk="0" h="21600" w="21645">
                <a:moveTo>
                  <a:pt x="0" y="0"/>
                </a:moveTo>
                <a:cubicBezTo>
                  <a:pt x="15" y="0"/>
                  <a:pt x="30" y="-1"/>
                  <a:pt x="45" y="0"/>
                </a:cubicBezTo>
                <a:cubicBezTo>
                  <a:pt x="11974" y="0"/>
                  <a:pt x="21645" y="9670"/>
                  <a:pt x="21645" y="21600"/>
                </a:cubicBezTo>
                <a:lnTo>
                  <a:pt x="45" y="21600"/>
                </a:lnTo>
                <a:lnTo>
                  <a:pt x="0" y="0"/>
                </a:lnTo>
                <a:close/>
              </a:path>
            </a:pathLst>
          </a:custGeom>
          <a:noFill/>
          <a:ln cap="rnd"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p11"/>
          <p:cNvSpPr txBox="1"/>
          <p:nvPr/>
        </p:nvSpPr>
        <p:spPr>
          <a:xfrm>
            <a:off x="3401350" y="5768975"/>
            <a:ext cx="1775400" cy="457200"/>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Perpetrator</a:t>
            </a:r>
            <a:endParaRPr b="0" i="0" sz="1400" u="none" cap="none" strike="noStrike">
              <a:solidFill>
                <a:srgbClr val="000000"/>
              </a:solidFill>
              <a:latin typeface="Arial"/>
              <a:ea typeface="Arial"/>
              <a:cs typeface="Arial"/>
              <a:sym typeface="Arial"/>
            </a:endParaRPr>
          </a:p>
        </p:txBody>
      </p:sp>
      <p:cxnSp>
        <p:nvCxnSpPr>
          <p:cNvPr id="155" name="Google Shape;155;p11"/>
          <p:cNvCxnSpPr/>
          <p:nvPr/>
        </p:nvCxnSpPr>
        <p:spPr>
          <a:xfrm>
            <a:off x="5175250" y="4718050"/>
            <a:ext cx="762000" cy="0"/>
          </a:xfrm>
          <a:prstGeom prst="straightConnector1">
            <a:avLst/>
          </a:prstGeom>
          <a:noFill/>
          <a:ln cap="flat" cmpd="sng" w="12700">
            <a:solidFill>
              <a:schemeClr val="dk1"/>
            </a:solidFill>
            <a:prstDash val="solid"/>
            <a:miter lim="800000"/>
            <a:headEnd len="sm" w="sm" type="none"/>
            <a:tailEnd len="med" w="med" type="stealth"/>
          </a:ln>
        </p:spPr>
      </p:cxnSp>
      <p:sp>
        <p:nvSpPr>
          <p:cNvPr id="156" name="Google Shape;156;p11"/>
          <p:cNvSpPr/>
          <p:nvPr/>
        </p:nvSpPr>
        <p:spPr>
          <a:xfrm>
            <a:off x="4643425" y="4719625"/>
            <a:ext cx="533412" cy="990576"/>
          </a:xfrm>
          <a:custGeom>
            <a:rect b="b" l="l" r="r" t="t"/>
            <a:pathLst>
              <a:path extrusionOk="0" fill="none" h="21600" w="21600">
                <a:moveTo>
                  <a:pt x="0" y="21600"/>
                </a:moveTo>
                <a:cubicBezTo>
                  <a:pt x="0" y="9695"/>
                  <a:pt x="9631" y="35"/>
                  <a:pt x="21536" y="0"/>
                </a:cubicBezTo>
              </a:path>
              <a:path extrusionOk="0" h="21600" w="21600">
                <a:moveTo>
                  <a:pt x="0" y="21600"/>
                </a:moveTo>
                <a:cubicBezTo>
                  <a:pt x="0" y="9695"/>
                  <a:pt x="9631" y="35"/>
                  <a:pt x="21536" y="0"/>
                </a:cubicBezTo>
                <a:lnTo>
                  <a:pt x="21600" y="21600"/>
                </a:lnTo>
                <a:lnTo>
                  <a:pt x="0" y="21600"/>
                </a:lnTo>
                <a:close/>
              </a:path>
            </a:pathLst>
          </a:custGeom>
          <a:noFill/>
          <a:ln cap="rnd"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Fabrication</a:t>
            </a:r>
            <a:endParaRPr/>
          </a:p>
        </p:txBody>
      </p:sp>
      <p:sp>
        <p:nvSpPr>
          <p:cNvPr id="162" name="Google Shape;162;p12"/>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431800" lvl="0" marL="457200" rtl="0" algn="l">
              <a:lnSpc>
                <a:spcPct val="9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Unauthorized assumption of other’s identity</a:t>
            </a:r>
            <a:endParaRPr>
              <a:latin typeface="Economica"/>
              <a:ea typeface="Economica"/>
              <a:cs typeface="Economica"/>
              <a:sym typeface="Economica"/>
            </a:endParaRPr>
          </a:p>
          <a:p>
            <a:pPr indent="-431800" lvl="0" marL="457200" rtl="0" algn="l">
              <a:lnSpc>
                <a:spcPct val="90000"/>
              </a:lnSpc>
              <a:spcBef>
                <a:spcPts val="0"/>
              </a:spcBef>
              <a:spcAft>
                <a:spcPts val="0"/>
              </a:spcAft>
              <a:buClr>
                <a:schemeClr val="dk1"/>
              </a:buClr>
              <a:buSzPts val="3200"/>
              <a:buFont typeface="Economica"/>
              <a:buChar char="●"/>
            </a:pPr>
            <a:r>
              <a:rPr i="0" lang="en-US" sz="3200" u="none">
                <a:solidFill>
                  <a:schemeClr val="dk1"/>
                </a:solidFill>
                <a:latin typeface="Economica"/>
                <a:ea typeface="Economica"/>
                <a:cs typeface="Economica"/>
                <a:sym typeface="Economica"/>
              </a:rPr>
              <a:t>Generate and distribute objects under this identity</a:t>
            </a:r>
            <a:endParaRPr>
              <a:latin typeface="Economica"/>
              <a:ea typeface="Economica"/>
              <a:cs typeface="Economica"/>
              <a:sym typeface="Economica"/>
            </a:endParaRPr>
          </a:p>
          <a:p>
            <a:pPr indent="0" lvl="0" marL="0" rtl="0" algn="ctr">
              <a:lnSpc>
                <a:spcPct val="100000"/>
              </a:lnSpc>
              <a:spcBef>
                <a:spcPts val="640"/>
              </a:spcBef>
              <a:spcAft>
                <a:spcPts val="0"/>
              </a:spcAft>
              <a:buClr>
                <a:srgbClr val="888888"/>
              </a:buClr>
              <a:buSzPts val="3200"/>
              <a:buNone/>
            </a:pPr>
            <a:r>
              <a:t/>
            </a:r>
            <a:endParaRPr i="0" sz="3200" u="none">
              <a:solidFill>
                <a:schemeClr val="dk1"/>
              </a:solidFill>
              <a:latin typeface="Economica"/>
              <a:ea typeface="Economica"/>
              <a:cs typeface="Economica"/>
              <a:sym typeface="Economica"/>
            </a:endParaRPr>
          </a:p>
        </p:txBody>
      </p:sp>
      <p:sp>
        <p:nvSpPr>
          <p:cNvPr id="163" name="Google Shape;163;p12"/>
          <p:cNvSpPr/>
          <p:nvPr/>
        </p:nvSpPr>
        <p:spPr>
          <a:xfrm>
            <a:off x="1752600" y="3962400"/>
            <a:ext cx="1054200" cy="10542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12"/>
          <p:cNvSpPr/>
          <p:nvPr/>
        </p:nvSpPr>
        <p:spPr>
          <a:xfrm>
            <a:off x="5867400" y="3962400"/>
            <a:ext cx="1054200" cy="10542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12"/>
          <p:cNvSpPr txBox="1"/>
          <p:nvPr/>
        </p:nvSpPr>
        <p:spPr>
          <a:xfrm>
            <a:off x="2111375" y="4244975"/>
            <a:ext cx="354012"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S</a:t>
            </a:r>
            <a:endParaRPr b="0" i="0" sz="1400" u="none" cap="none" strike="noStrike">
              <a:solidFill>
                <a:schemeClr val="lt1"/>
              </a:solidFill>
              <a:latin typeface="Arial"/>
              <a:ea typeface="Arial"/>
              <a:cs typeface="Arial"/>
              <a:sym typeface="Arial"/>
            </a:endParaRPr>
          </a:p>
        </p:txBody>
      </p:sp>
      <p:sp>
        <p:nvSpPr>
          <p:cNvPr id="166" name="Google Shape;166;p12"/>
          <p:cNvSpPr txBox="1"/>
          <p:nvPr/>
        </p:nvSpPr>
        <p:spPr>
          <a:xfrm>
            <a:off x="6226175" y="4244975"/>
            <a:ext cx="387300" cy="4572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R</a:t>
            </a:r>
            <a:endParaRPr b="0" i="0" sz="1400" u="none" cap="none" strike="noStrike">
              <a:solidFill>
                <a:schemeClr val="lt1"/>
              </a:solidFill>
              <a:latin typeface="Arial"/>
              <a:ea typeface="Arial"/>
              <a:cs typeface="Arial"/>
              <a:sym typeface="Arial"/>
            </a:endParaRPr>
          </a:p>
        </p:txBody>
      </p:sp>
      <p:sp>
        <p:nvSpPr>
          <p:cNvPr id="167" name="Google Shape;167;p12"/>
          <p:cNvSpPr txBox="1"/>
          <p:nvPr/>
        </p:nvSpPr>
        <p:spPr>
          <a:xfrm>
            <a:off x="2720975" y="5540375"/>
            <a:ext cx="3146400" cy="462000"/>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Masquerader: from S</a:t>
            </a:r>
            <a:endParaRPr b="0" i="0" sz="1400" u="none" cap="none" strike="noStrike">
              <a:solidFill>
                <a:srgbClr val="000000"/>
              </a:solidFill>
              <a:latin typeface="Arial"/>
              <a:ea typeface="Arial"/>
              <a:cs typeface="Arial"/>
              <a:sym typeface="Arial"/>
            </a:endParaRPr>
          </a:p>
        </p:txBody>
      </p:sp>
      <p:cxnSp>
        <p:nvCxnSpPr>
          <p:cNvPr id="168" name="Google Shape;168;p12"/>
          <p:cNvCxnSpPr/>
          <p:nvPr/>
        </p:nvCxnSpPr>
        <p:spPr>
          <a:xfrm>
            <a:off x="5099050" y="4489450"/>
            <a:ext cx="762000" cy="0"/>
          </a:xfrm>
          <a:prstGeom prst="straightConnector1">
            <a:avLst/>
          </a:prstGeom>
          <a:noFill/>
          <a:ln cap="flat" cmpd="sng" w="12700">
            <a:solidFill>
              <a:schemeClr val="dk1"/>
            </a:solidFill>
            <a:prstDash val="solid"/>
            <a:miter lim="800000"/>
            <a:headEnd len="sm" w="sm" type="none"/>
            <a:tailEnd len="med" w="med" type="stealth"/>
          </a:ln>
        </p:spPr>
      </p:cxnSp>
      <p:sp>
        <p:nvSpPr>
          <p:cNvPr id="169" name="Google Shape;169;p12"/>
          <p:cNvSpPr/>
          <p:nvPr/>
        </p:nvSpPr>
        <p:spPr>
          <a:xfrm>
            <a:off x="4567237" y="4491037"/>
            <a:ext cx="533400" cy="914400"/>
          </a:xfrm>
          <a:custGeom>
            <a:rect b="b" l="l" r="r" t="t"/>
            <a:pathLst>
              <a:path extrusionOk="0" fill="none" h="21600" w="21600">
                <a:moveTo>
                  <a:pt x="0" y="21600"/>
                </a:moveTo>
                <a:cubicBezTo>
                  <a:pt x="0" y="9695"/>
                  <a:pt x="9631" y="35"/>
                  <a:pt x="21536" y="0"/>
                </a:cubicBezTo>
              </a:path>
              <a:path extrusionOk="0" h="21600" w="21600">
                <a:moveTo>
                  <a:pt x="0" y="21600"/>
                </a:moveTo>
                <a:cubicBezTo>
                  <a:pt x="0" y="9695"/>
                  <a:pt x="9631" y="35"/>
                  <a:pt x="21536" y="0"/>
                </a:cubicBezTo>
                <a:lnTo>
                  <a:pt x="21600" y="21600"/>
                </a:lnTo>
                <a:lnTo>
                  <a:pt x="0" y="21600"/>
                </a:lnTo>
                <a:close/>
              </a:path>
            </a:pathLst>
          </a:custGeom>
          <a:noFill/>
          <a:ln cap="rnd"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D:\Down\F1-3.eps" id="174" name="Google Shape;174;p13"/>
          <p:cNvPicPr preferRelativeResize="0"/>
          <p:nvPr/>
        </p:nvPicPr>
        <p:blipFill rotWithShape="1">
          <a:blip r:embed="rId3">
            <a:alphaModFix/>
          </a:blip>
          <a:srcRect b="0" l="0" r="0" t="0"/>
          <a:stretch/>
        </p:blipFill>
        <p:spPr>
          <a:xfrm>
            <a:off x="304800" y="0"/>
            <a:ext cx="86106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Passive Attacks </a:t>
            </a:r>
            <a:endParaRPr/>
          </a:p>
        </p:txBody>
      </p:sp>
      <p:sp>
        <p:nvSpPr>
          <p:cNvPr id="180" name="Google Shape;180;p14"/>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444500" lvl="0" marL="457200" rtl="0" algn="l">
              <a:lnSpc>
                <a:spcPct val="100000"/>
              </a:lnSpc>
              <a:spcBef>
                <a:spcPts val="0"/>
              </a:spcBef>
              <a:spcAft>
                <a:spcPts val="0"/>
              </a:spcAft>
              <a:buClr>
                <a:schemeClr val="dk1"/>
              </a:buClr>
              <a:buSzPts val="3400"/>
              <a:buFont typeface="Economica"/>
              <a:buChar char="●"/>
            </a:pPr>
            <a:r>
              <a:rPr i="0" lang="en-US" sz="3400" u="none">
                <a:solidFill>
                  <a:schemeClr val="dk1"/>
                </a:solidFill>
                <a:latin typeface="Economica"/>
                <a:ea typeface="Economica"/>
                <a:cs typeface="Economica"/>
                <a:sym typeface="Economica"/>
              </a:rPr>
              <a:t>Passive attacks eavesdrop, or monitor, transmission</a:t>
            </a:r>
            <a:endParaRPr sz="3400">
              <a:latin typeface="Economica"/>
              <a:ea typeface="Economica"/>
              <a:cs typeface="Economica"/>
              <a:sym typeface="Economica"/>
            </a:endParaRPr>
          </a:p>
          <a:p>
            <a:pPr indent="-444500" lvl="0" marL="457200" rtl="0" algn="l">
              <a:lnSpc>
                <a:spcPct val="100000"/>
              </a:lnSpc>
              <a:spcBef>
                <a:spcPts val="0"/>
              </a:spcBef>
              <a:spcAft>
                <a:spcPts val="0"/>
              </a:spcAft>
              <a:buClr>
                <a:schemeClr val="dk1"/>
              </a:buClr>
              <a:buSzPts val="3400"/>
              <a:buFont typeface="Economica"/>
              <a:buChar char="●"/>
            </a:pPr>
            <a:r>
              <a:rPr i="0" lang="en-US" sz="3400" u="none">
                <a:solidFill>
                  <a:schemeClr val="dk1"/>
                </a:solidFill>
                <a:latin typeface="Economica"/>
                <a:ea typeface="Economica"/>
                <a:cs typeface="Economica"/>
                <a:sym typeface="Economica"/>
              </a:rPr>
              <a:t>Goal: To obtain transmitted information.</a:t>
            </a:r>
            <a:endParaRPr sz="3400">
              <a:latin typeface="Economica"/>
              <a:ea typeface="Economica"/>
              <a:cs typeface="Economica"/>
              <a:sym typeface="Economica"/>
            </a:endParaRPr>
          </a:p>
          <a:p>
            <a:pPr indent="-444500" lvl="0" marL="457200" rtl="0" algn="l">
              <a:lnSpc>
                <a:spcPct val="100000"/>
              </a:lnSpc>
              <a:spcBef>
                <a:spcPts val="0"/>
              </a:spcBef>
              <a:spcAft>
                <a:spcPts val="0"/>
              </a:spcAft>
              <a:buClr>
                <a:schemeClr val="dk1"/>
              </a:buClr>
              <a:buSzPts val="3400"/>
              <a:buFont typeface="Economica"/>
              <a:buChar char="●"/>
            </a:pPr>
            <a:r>
              <a:rPr i="0" lang="en-US" sz="3400" u="none">
                <a:solidFill>
                  <a:schemeClr val="dk1"/>
                </a:solidFill>
                <a:latin typeface="Economica"/>
                <a:ea typeface="Economica"/>
                <a:cs typeface="Economica"/>
                <a:sym typeface="Economica"/>
              </a:rPr>
              <a:t>2 Types of passive attacks</a:t>
            </a:r>
            <a:r>
              <a:rPr lang="en-US" sz="3400">
                <a:latin typeface="Economica"/>
                <a:ea typeface="Economica"/>
                <a:cs typeface="Economica"/>
                <a:sym typeface="Economica"/>
              </a:rPr>
              <a:t>:</a:t>
            </a:r>
            <a:endParaRPr sz="3400">
              <a:latin typeface="Economica"/>
              <a:ea typeface="Economica"/>
              <a:cs typeface="Economica"/>
              <a:sym typeface="Economica"/>
            </a:endParaRPr>
          </a:p>
          <a:p>
            <a:pPr indent="-431800" lvl="1" marL="914400" rtl="0" algn="l">
              <a:lnSpc>
                <a:spcPct val="100000"/>
              </a:lnSpc>
              <a:spcBef>
                <a:spcPts val="0"/>
              </a:spcBef>
              <a:spcAft>
                <a:spcPts val="0"/>
              </a:spcAft>
              <a:buSzPts val="3200"/>
              <a:buFont typeface="Economica"/>
              <a:buChar char="○"/>
            </a:pPr>
            <a:r>
              <a:rPr lang="en-US" sz="3200">
                <a:latin typeface="Economica"/>
                <a:ea typeface="Economica"/>
                <a:cs typeface="Economica"/>
                <a:sym typeface="Economica"/>
              </a:rPr>
              <a:t>Release of Content</a:t>
            </a:r>
            <a:endParaRPr sz="3200">
              <a:latin typeface="Economica"/>
              <a:ea typeface="Economica"/>
              <a:cs typeface="Economica"/>
              <a:sym typeface="Economica"/>
            </a:endParaRPr>
          </a:p>
          <a:p>
            <a:pPr indent="-431800" lvl="1" marL="914400" rtl="0" algn="l">
              <a:lnSpc>
                <a:spcPct val="100000"/>
              </a:lnSpc>
              <a:spcBef>
                <a:spcPts val="0"/>
              </a:spcBef>
              <a:spcAft>
                <a:spcPts val="0"/>
              </a:spcAft>
              <a:buSzPts val="3200"/>
              <a:buFont typeface="Economica"/>
              <a:buChar char="○"/>
            </a:pPr>
            <a:r>
              <a:rPr lang="en-US" sz="3200">
                <a:latin typeface="Economica"/>
                <a:ea typeface="Economica"/>
                <a:cs typeface="Economica"/>
                <a:sym typeface="Economica"/>
              </a:rPr>
              <a:t>Traffic Analysis</a:t>
            </a:r>
            <a:endParaRPr sz="3200">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Passive Attack Types</a:t>
            </a:r>
            <a:endParaRPr/>
          </a:p>
        </p:txBody>
      </p:sp>
      <p:sp>
        <p:nvSpPr>
          <p:cNvPr id="186" name="Google Shape;186;p15"/>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888888"/>
              </a:buClr>
              <a:buSzPts val="1000"/>
              <a:buNone/>
            </a:pPr>
            <a:r>
              <a:t/>
            </a:r>
            <a:endParaRPr i="0" sz="1000" u="none">
              <a:solidFill>
                <a:srgbClr val="33339A"/>
              </a:solidFill>
              <a:latin typeface="Economica"/>
              <a:ea typeface="Economica"/>
              <a:cs typeface="Economica"/>
              <a:sym typeface="Economica"/>
            </a:endParaRPr>
          </a:p>
          <a:p>
            <a:pPr indent="0" lvl="0" marL="0" rtl="0" algn="just">
              <a:lnSpc>
                <a:spcPct val="100000"/>
              </a:lnSpc>
              <a:spcBef>
                <a:spcPts val="560"/>
              </a:spcBef>
              <a:spcAft>
                <a:spcPts val="0"/>
              </a:spcAft>
              <a:buClr>
                <a:srgbClr val="33339A"/>
              </a:buClr>
              <a:buSzPts val="2800"/>
              <a:buNone/>
            </a:pPr>
            <a:r>
              <a:rPr b="1" lang="en-US" sz="2800">
                <a:solidFill>
                  <a:srgbClr val="0064BD"/>
                </a:solidFill>
                <a:latin typeface="Economica"/>
                <a:ea typeface="Economica"/>
                <a:cs typeface="Economica"/>
                <a:sym typeface="Economica"/>
              </a:rPr>
              <a:t>Release of contents:</a:t>
            </a:r>
            <a:r>
              <a:rPr lang="en-US" sz="2800">
                <a:solidFill>
                  <a:srgbClr val="000000"/>
                </a:solidFill>
                <a:latin typeface="Economica"/>
                <a:ea typeface="Economica"/>
                <a:cs typeface="Economica"/>
                <a:sym typeface="Economica"/>
              </a:rPr>
              <a:t> A telephone conversation, an electronic mail message, or confidential information.</a:t>
            </a:r>
            <a:endParaRPr sz="2800">
              <a:solidFill>
                <a:srgbClr val="000000"/>
              </a:solidFill>
              <a:latin typeface="Economica"/>
              <a:ea typeface="Economica"/>
              <a:cs typeface="Economica"/>
              <a:sym typeface="Economica"/>
            </a:endParaRPr>
          </a:p>
          <a:p>
            <a:pPr indent="0" lvl="0" marL="0" rtl="0" algn="just">
              <a:lnSpc>
                <a:spcPct val="100000"/>
              </a:lnSpc>
              <a:spcBef>
                <a:spcPts val="560"/>
              </a:spcBef>
              <a:spcAft>
                <a:spcPts val="0"/>
              </a:spcAft>
              <a:buClr>
                <a:srgbClr val="33339A"/>
              </a:buClr>
              <a:buSzPts val="2800"/>
              <a:buNone/>
            </a:pPr>
            <a:r>
              <a:rPr b="1" lang="en-US" sz="2800">
                <a:solidFill>
                  <a:srgbClr val="0064BD"/>
                </a:solidFill>
                <a:latin typeface="Economica"/>
                <a:ea typeface="Economica"/>
                <a:cs typeface="Economica"/>
                <a:sym typeface="Economica"/>
              </a:rPr>
              <a:t>Traffic analysis:</a:t>
            </a:r>
            <a:r>
              <a:rPr lang="en-US" sz="2800">
                <a:solidFill>
                  <a:srgbClr val="000000"/>
                </a:solidFill>
                <a:latin typeface="Economica"/>
                <a:ea typeface="Economica"/>
                <a:cs typeface="Economica"/>
                <a:sym typeface="Economica"/>
              </a:rPr>
              <a:t> Using the location and identities of hosts and the frequency and length of messages to determine the type of communication taking place.</a:t>
            </a:r>
            <a:endParaRPr sz="2800">
              <a:solidFill>
                <a:srgbClr val="000000"/>
              </a:solidFill>
              <a:latin typeface="Economica"/>
              <a:ea typeface="Economica"/>
              <a:cs typeface="Economica"/>
              <a:sym typeface="Economica"/>
            </a:endParaRPr>
          </a:p>
          <a:p>
            <a:pPr indent="0" lvl="0" marL="0" rtl="0" algn="just">
              <a:lnSpc>
                <a:spcPct val="100000"/>
              </a:lnSpc>
              <a:spcBef>
                <a:spcPts val="560"/>
              </a:spcBef>
              <a:spcAft>
                <a:spcPts val="0"/>
              </a:spcAft>
              <a:buClr>
                <a:srgbClr val="33339A"/>
              </a:buClr>
              <a:buSzPts val="2800"/>
              <a:buNone/>
            </a:pPr>
            <a:r>
              <a:t/>
            </a:r>
            <a:endParaRPr sz="2800">
              <a:solidFill>
                <a:srgbClr val="000000"/>
              </a:solidFill>
              <a:latin typeface="Economica"/>
              <a:ea typeface="Economica"/>
              <a:cs typeface="Economica"/>
              <a:sym typeface="Economica"/>
            </a:endParaRPr>
          </a:p>
          <a:p>
            <a:pPr indent="0" lvl="0" marL="0" rtl="0" algn="just">
              <a:lnSpc>
                <a:spcPct val="100000"/>
              </a:lnSpc>
              <a:spcBef>
                <a:spcPts val="560"/>
              </a:spcBef>
              <a:spcAft>
                <a:spcPts val="0"/>
              </a:spcAft>
              <a:buClr>
                <a:srgbClr val="000000"/>
              </a:buClr>
              <a:buSzPts val="2800"/>
              <a:buNone/>
            </a:pPr>
            <a:r>
              <a:rPr i="0" lang="en-US" sz="2800" u="none">
                <a:solidFill>
                  <a:srgbClr val="000000"/>
                </a:solidFill>
                <a:latin typeface="Economica"/>
                <a:ea typeface="Economica"/>
                <a:cs typeface="Economica"/>
                <a:sym typeface="Economica"/>
              </a:rPr>
              <a:t>Passive attacks are difficult to detect since they do not involve any alteration of data.</a:t>
            </a:r>
            <a:endParaRPr>
              <a:latin typeface="Economica"/>
              <a:ea typeface="Economica"/>
              <a:cs typeface="Economica"/>
              <a:sym typeface="Economica"/>
            </a:endParaRPr>
          </a:p>
          <a:p>
            <a:pPr indent="0" lvl="0" marL="0" rtl="0" algn="l">
              <a:lnSpc>
                <a:spcPct val="100000"/>
              </a:lnSpc>
              <a:spcBef>
                <a:spcPts val="480"/>
              </a:spcBef>
              <a:spcAft>
                <a:spcPts val="0"/>
              </a:spcAft>
              <a:buClr>
                <a:srgbClr val="888888"/>
              </a:buClr>
              <a:buSzPts val="2400"/>
              <a:buNone/>
            </a:pPr>
            <a:r>
              <a:t/>
            </a:r>
            <a:endParaRPr i="0" sz="2400" u="none">
              <a:solidFill>
                <a:srgbClr val="898989"/>
              </a:solidFill>
              <a:latin typeface="Economica"/>
              <a:ea typeface="Economica"/>
              <a:cs typeface="Economica"/>
              <a:sym typeface="Economica"/>
            </a:endParaRPr>
          </a:p>
          <a:p>
            <a:pPr indent="0" lvl="0" marL="0" rtl="0" algn="ctr">
              <a:lnSpc>
                <a:spcPct val="100000"/>
              </a:lnSpc>
              <a:spcBef>
                <a:spcPts val="480"/>
              </a:spcBef>
              <a:spcAft>
                <a:spcPts val="0"/>
              </a:spcAft>
              <a:buClr>
                <a:srgbClr val="888888"/>
              </a:buClr>
              <a:buSzPts val="2400"/>
              <a:buNone/>
            </a:pPr>
            <a:r>
              <a:t/>
            </a:r>
            <a:endParaRPr i="0" sz="2400" u="none">
              <a:solidFill>
                <a:srgbClr val="898989"/>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Active Attacks </a:t>
            </a:r>
            <a:endParaRPr/>
          </a:p>
        </p:txBody>
      </p:sp>
      <p:sp>
        <p:nvSpPr>
          <p:cNvPr id="192" name="Google Shape;192;p16"/>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431800" lvl="0" marL="457200" rtl="0" algn="just">
              <a:lnSpc>
                <a:spcPct val="100000"/>
              </a:lnSpc>
              <a:spcBef>
                <a:spcPts val="0"/>
              </a:spcBef>
              <a:spcAft>
                <a:spcPts val="0"/>
              </a:spcAft>
              <a:buClr>
                <a:srgbClr val="000000"/>
              </a:buClr>
              <a:buSzPts val="3200"/>
              <a:buFont typeface="Economica"/>
              <a:buChar char="●"/>
            </a:pPr>
            <a:r>
              <a:rPr i="0" lang="en-US" sz="3200" u="none">
                <a:solidFill>
                  <a:srgbClr val="000000"/>
                </a:solidFill>
                <a:latin typeface="Economica"/>
                <a:ea typeface="Economica"/>
                <a:cs typeface="Economica"/>
                <a:sym typeface="Economica"/>
              </a:rPr>
              <a:t>An active attack involves the modification of the data stream or the creation of a false stream</a:t>
            </a:r>
            <a:endParaRPr>
              <a:latin typeface="Economica"/>
              <a:ea typeface="Economica"/>
              <a:cs typeface="Economica"/>
              <a:sym typeface="Economica"/>
            </a:endParaRPr>
          </a:p>
          <a:p>
            <a:pPr indent="-431800" lvl="0" marL="457200" rtl="0" algn="just">
              <a:lnSpc>
                <a:spcPct val="100000"/>
              </a:lnSpc>
              <a:spcBef>
                <a:spcPts val="0"/>
              </a:spcBef>
              <a:spcAft>
                <a:spcPts val="0"/>
              </a:spcAft>
              <a:buClr>
                <a:srgbClr val="000000"/>
              </a:buClr>
              <a:buSzPts val="3200"/>
              <a:buFont typeface="Economica"/>
              <a:buChar char="●"/>
            </a:pPr>
            <a:r>
              <a:rPr i="0" lang="en-US" sz="3200" u="none">
                <a:solidFill>
                  <a:srgbClr val="000000"/>
                </a:solidFill>
                <a:latin typeface="Economica"/>
                <a:ea typeface="Economica"/>
                <a:cs typeface="Economica"/>
                <a:sym typeface="Economica"/>
              </a:rPr>
              <a:t>4 Types of active attacks:</a:t>
            </a:r>
            <a:endParaRPr i="0" sz="3200" u="none">
              <a:solidFill>
                <a:srgbClr val="000000"/>
              </a:solidFill>
              <a:latin typeface="Economica"/>
              <a:ea typeface="Economica"/>
              <a:cs typeface="Economica"/>
              <a:sym typeface="Economica"/>
            </a:endParaRPr>
          </a:p>
          <a:p>
            <a:pPr indent="-431800" lvl="1" marL="914400" rtl="0" algn="just">
              <a:lnSpc>
                <a:spcPct val="100000"/>
              </a:lnSpc>
              <a:spcBef>
                <a:spcPts val="0"/>
              </a:spcBef>
              <a:spcAft>
                <a:spcPts val="0"/>
              </a:spcAft>
              <a:buClr>
                <a:srgbClr val="000000"/>
              </a:buClr>
              <a:buSzPts val="3200"/>
              <a:buFont typeface="Economica"/>
              <a:buChar char="○"/>
            </a:pPr>
            <a:r>
              <a:rPr lang="en-US" sz="3200">
                <a:solidFill>
                  <a:srgbClr val="000000"/>
                </a:solidFill>
                <a:latin typeface="Economica"/>
                <a:ea typeface="Economica"/>
                <a:cs typeface="Economica"/>
                <a:sym typeface="Economica"/>
              </a:rPr>
              <a:t>Masquerade</a:t>
            </a:r>
            <a:endParaRPr sz="3200">
              <a:solidFill>
                <a:srgbClr val="000000"/>
              </a:solidFill>
              <a:latin typeface="Economica"/>
              <a:ea typeface="Economica"/>
              <a:cs typeface="Economica"/>
              <a:sym typeface="Economica"/>
            </a:endParaRPr>
          </a:p>
          <a:p>
            <a:pPr indent="-431800" lvl="1" marL="914400" rtl="0" algn="just">
              <a:lnSpc>
                <a:spcPct val="100000"/>
              </a:lnSpc>
              <a:spcBef>
                <a:spcPts val="0"/>
              </a:spcBef>
              <a:spcAft>
                <a:spcPts val="0"/>
              </a:spcAft>
              <a:buClr>
                <a:srgbClr val="000000"/>
              </a:buClr>
              <a:buSzPts val="3200"/>
              <a:buFont typeface="Economica"/>
              <a:buChar char="○"/>
            </a:pPr>
            <a:r>
              <a:rPr lang="en-US" sz="3200">
                <a:solidFill>
                  <a:srgbClr val="000000"/>
                </a:solidFill>
                <a:latin typeface="Economica"/>
                <a:ea typeface="Economica"/>
                <a:cs typeface="Economica"/>
                <a:sym typeface="Economica"/>
              </a:rPr>
              <a:t>Replay</a:t>
            </a:r>
            <a:endParaRPr sz="3200">
              <a:solidFill>
                <a:srgbClr val="000000"/>
              </a:solidFill>
              <a:latin typeface="Economica"/>
              <a:ea typeface="Economica"/>
              <a:cs typeface="Economica"/>
              <a:sym typeface="Economica"/>
            </a:endParaRPr>
          </a:p>
          <a:p>
            <a:pPr indent="-431800" lvl="1" marL="914400" rtl="0" algn="just">
              <a:lnSpc>
                <a:spcPct val="100000"/>
              </a:lnSpc>
              <a:spcBef>
                <a:spcPts val="0"/>
              </a:spcBef>
              <a:spcAft>
                <a:spcPts val="0"/>
              </a:spcAft>
              <a:buClr>
                <a:srgbClr val="000000"/>
              </a:buClr>
              <a:buSzPts val="3200"/>
              <a:buFont typeface="Economica"/>
              <a:buChar char="○"/>
            </a:pPr>
            <a:r>
              <a:rPr lang="en-US" sz="3200">
                <a:solidFill>
                  <a:srgbClr val="000000"/>
                </a:solidFill>
                <a:latin typeface="Economica"/>
                <a:ea typeface="Economica"/>
                <a:cs typeface="Economica"/>
                <a:sym typeface="Economica"/>
              </a:rPr>
              <a:t>Modification</a:t>
            </a:r>
            <a:endParaRPr sz="3200">
              <a:solidFill>
                <a:srgbClr val="000000"/>
              </a:solidFill>
              <a:latin typeface="Economica"/>
              <a:ea typeface="Economica"/>
              <a:cs typeface="Economica"/>
              <a:sym typeface="Economica"/>
            </a:endParaRPr>
          </a:p>
          <a:p>
            <a:pPr indent="-431800" lvl="1" marL="914400" rtl="0" algn="just">
              <a:lnSpc>
                <a:spcPct val="100000"/>
              </a:lnSpc>
              <a:spcBef>
                <a:spcPts val="0"/>
              </a:spcBef>
              <a:spcAft>
                <a:spcPts val="0"/>
              </a:spcAft>
              <a:buClr>
                <a:srgbClr val="000000"/>
              </a:buClr>
              <a:buSzPts val="3200"/>
              <a:buFont typeface="Economica"/>
              <a:buChar char="○"/>
            </a:pPr>
            <a:r>
              <a:rPr lang="en-US" sz="3200">
                <a:solidFill>
                  <a:srgbClr val="000000"/>
                </a:solidFill>
                <a:latin typeface="Economica"/>
                <a:ea typeface="Economica"/>
                <a:cs typeface="Economica"/>
                <a:sym typeface="Economica"/>
              </a:rPr>
              <a:t>Denial of Service</a:t>
            </a:r>
            <a:endParaRPr sz="3200">
              <a:solidFill>
                <a:srgbClr val="000000"/>
              </a:solidFill>
              <a:latin typeface="Economica"/>
              <a:ea typeface="Economica"/>
              <a:cs typeface="Economica"/>
              <a:sym typeface="Economica"/>
            </a:endParaRPr>
          </a:p>
          <a:p>
            <a:pPr indent="0" lvl="0" marL="0" rtl="0" algn="just">
              <a:lnSpc>
                <a:spcPct val="100000"/>
              </a:lnSpc>
              <a:spcBef>
                <a:spcPts val="640"/>
              </a:spcBef>
              <a:spcAft>
                <a:spcPts val="0"/>
              </a:spcAft>
              <a:buClr>
                <a:srgbClr val="888888"/>
              </a:buClr>
              <a:buSzPts val="3200"/>
              <a:buNone/>
            </a:pPr>
            <a:r>
              <a:t/>
            </a:r>
            <a:endParaRPr i="0" sz="3200" u="none">
              <a:solidFill>
                <a:srgbClr val="000000"/>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Active Attacks Types</a:t>
            </a:r>
            <a:endParaRPr/>
          </a:p>
        </p:txBody>
      </p:sp>
      <p:sp>
        <p:nvSpPr>
          <p:cNvPr id="198" name="Google Shape;198;p17"/>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419100" lvl="0" marL="457200" rtl="0" algn="just">
              <a:lnSpc>
                <a:spcPct val="90000"/>
              </a:lnSpc>
              <a:spcBef>
                <a:spcPts val="0"/>
              </a:spcBef>
              <a:spcAft>
                <a:spcPts val="0"/>
              </a:spcAft>
              <a:buSzPts val="3000"/>
              <a:buFont typeface="Economica"/>
              <a:buChar char="●"/>
            </a:pPr>
            <a:r>
              <a:rPr i="0" lang="en-US" sz="3000" u="none">
                <a:solidFill>
                  <a:srgbClr val="33339A"/>
                </a:solidFill>
                <a:latin typeface="Economica"/>
                <a:ea typeface="Economica"/>
                <a:cs typeface="Economica"/>
                <a:sym typeface="Economica"/>
              </a:rPr>
              <a:t>Masquerade </a:t>
            </a:r>
            <a:r>
              <a:rPr i="0" lang="en-US" sz="3000" u="none">
                <a:solidFill>
                  <a:srgbClr val="000000"/>
                </a:solidFill>
                <a:latin typeface="Economica"/>
                <a:ea typeface="Economica"/>
                <a:cs typeface="Economica"/>
                <a:sym typeface="Economica"/>
              </a:rPr>
              <a:t>takes place when one entity pretends to be a different entity</a:t>
            </a:r>
            <a:endParaRPr sz="3000">
              <a:latin typeface="Economica"/>
              <a:ea typeface="Economica"/>
              <a:cs typeface="Economica"/>
              <a:sym typeface="Economica"/>
            </a:endParaRPr>
          </a:p>
          <a:p>
            <a:pPr indent="-419100" lvl="1" marL="914400" rtl="0" algn="just">
              <a:lnSpc>
                <a:spcPct val="90000"/>
              </a:lnSpc>
              <a:spcBef>
                <a:spcPts val="0"/>
              </a:spcBef>
              <a:spcAft>
                <a:spcPts val="0"/>
              </a:spcAft>
              <a:buClr>
                <a:srgbClr val="000000"/>
              </a:buClr>
              <a:buSzPts val="3000"/>
              <a:buFont typeface="Economica"/>
              <a:buChar char="○"/>
            </a:pPr>
            <a:r>
              <a:rPr lang="en-US" sz="3000">
                <a:solidFill>
                  <a:srgbClr val="000000"/>
                </a:solidFill>
                <a:latin typeface="Economica"/>
                <a:ea typeface="Economica"/>
                <a:cs typeface="Economica"/>
                <a:sym typeface="Economica"/>
              </a:rPr>
              <a:t>example: Identity Theft</a:t>
            </a:r>
            <a:endParaRPr sz="3000">
              <a:latin typeface="Economica"/>
              <a:ea typeface="Economica"/>
              <a:cs typeface="Economica"/>
              <a:sym typeface="Economica"/>
            </a:endParaRPr>
          </a:p>
          <a:p>
            <a:pPr indent="-419100" lvl="0" marL="457200" rtl="0" algn="just">
              <a:lnSpc>
                <a:spcPct val="90000"/>
              </a:lnSpc>
              <a:spcBef>
                <a:spcPts val="0"/>
              </a:spcBef>
              <a:spcAft>
                <a:spcPts val="0"/>
              </a:spcAft>
              <a:buSzPts val="3000"/>
              <a:buFont typeface="Economica"/>
              <a:buChar char="●"/>
            </a:pPr>
            <a:r>
              <a:rPr i="0" lang="en-US" sz="3000" u="none">
                <a:solidFill>
                  <a:srgbClr val="33339A"/>
                </a:solidFill>
                <a:latin typeface="Economica"/>
                <a:ea typeface="Economica"/>
                <a:cs typeface="Economica"/>
                <a:sym typeface="Economica"/>
              </a:rPr>
              <a:t>Replay </a:t>
            </a:r>
            <a:r>
              <a:rPr i="0" lang="en-US" sz="3000" u="none">
                <a:solidFill>
                  <a:srgbClr val="000000"/>
                </a:solidFill>
                <a:latin typeface="Economica"/>
                <a:ea typeface="Economica"/>
                <a:cs typeface="Economica"/>
                <a:sym typeface="Economica"/>
              </a:rPr>
              <a:t>involves the passive capture of a data unit and its subsequent retransmission to produce an unauthorized effect</a:t>
            </a:r>
            <a:endParaRPr sz="3000">
              <a:solidFill>
                <a:srgbClr val="000000"/>
              </a:solidFill>
              <a:latin typeface="Economica"/>
              <a:ea typeface="Economica"/>
              <a:cs typeface="Economica"/>
              <a:sym typeface="Economica"/>
            </a:endParaRPr>
          </a:p>
          <a:p>
            <a:pPr indent="-419100" lvl="0" marL="457200" rtl="0" algn="just">
              <a:lnSpc>
                <a:spcPct val="90000"/>
              </a:lnSpc>
              <a:spcBef>
                <a:spcPts val="0"/>
              </a:spcBef>
              <a:spcAft>
                <a:spcPts val="0"/>
              </a:spcAft>
              <a:buSzPts val="3000"/>
              <a:buFont typeface="Economica"/>
              <a:buChar char="●"/>
            </a:pPr>
            <a:r>
              <a:rPr i="0" lang="en-US" sz="3000" u="none">
                <a:solidFill>
                  <a:srgbClr val="33339A"/>
                </a:solidFill>
                <a:latin typeface="Economica"/>
                <a:ea typeface="Economica"/>
                <a:cs typeface="Economica"/>
                <a:sym typeface="Economica"/>
              </a:rPr>
              <a:t>Modification </a:t>
            </a:r>
            <a:r>
              <a:rPr i="0" lang="en-US" sz="3000" u="none">
                <a:solidFill>
                  <a:srgbClr val="000000"/>
                </a:solidFill>
                <a:latin typeface="Economica"/>
                <a:ea typeface="Economica"/>
                <a:cs typeface="Economica"/>
                <a:sym typeface="Economica"/>
              </a:rPr>
              <a:t>occurs when an unauthorized party gains access to and tampers with an asset</a:t>
            </a:r>
            <a:endParaRPr sz="3000">
              <a:latin typeface="Economica"/>
              <a:ea typeface="Economica"/>
              <a:cs typeface="Economica"/>
              <a:sym typeface="Economica"/>
            </a:endParaRPr>
          </a:p>
          <a:p>
            <a:pPr indent="-419100" lvl="1" marL="914400" rtl="0" algn="just">
              <a:lnSpc>
                <a:spcPct val="90000"/>
              </a:lnSpc>
              <a:spcBef>
                <a:spcPts val="0"/>
              </a:spcBef>
              <a:spcAft>
                <a:spcPts val="0"/>
              </a:spcAft>
              <a:buClr>
                <a:srgbClr val="000000"/>
              </a:buClr>
              <a:buSzPts val="3000"/>
              <a:buFont typeface="Economica"/>
              <a:buChar char="○"/>
            </a:pPr>
            <a:r>
              <a:rPr i="0" lang="en-US" sz="3000" u="none">
                <a:solidFill>
                  <a:srgbClr val="000000"/>
                </a:solidFill>
                <a:latin typeface="Economica"/>
                <a:ea typeface="Economica"/>
                <a:cs typeface="Economica"/>
                <a:sym typeface="Economica"/>
              </a:rPr>
              <a:t>This is an attack on integrity</a:t>
            </a:r>
            <a:endParaRPr sz="3000">
              <a:latin typeface="Economica"/>
              <a:ea typeface="Economica"/>
              <a:cs typeface="Economica"/>
              <a:sym typeface="Economica"/>
            </a:endParaRPr>
          </a:p>
          <a:p>
            <a:pPr indent="-419100" lvl="0" marL="457200" rtl="0" algn="just">
              <a:lnSpc>
                <a:spcPct val="90000"/>
              </a:lnSpc>
              <a:spcBef>
                <a:spcPts val="0"/>
              </a:spcBef>
              <a:spcAft>
                <a:spcPts val="0"/>
              </a:spcAft>
              <a:buSzPts val="3000"/>
              <a:buFont typeface="Economica"/>
              <a:buChar char="●"/>
            </a:pPr>
            <a:r>
              <a:rPr i="0" lang="en-US" sz="3000" u="none">
                <a:solidFill>
                  <a:srgbClr val="33339A"/>
                </a:solidFill>
                <a:latin typeface="Economica"/>
                <a:ea typeface="Economica"/>
                <a:cs typeface="Economica"/>
                <a:sym typeface="Economica"/>
              </a:rPr>
              <a:t>Denial of service </a:t>
            </a:r>
            <a:r>
              <a:rPr i="0" lang="en-US" sz="3000" u="none">
                <a:solidFill>
                  <a:srgbClr val="000000"/>
                </a:solidFill>
                <a:latin typeface="Economica"/>
                <a:ea typeface="Economica"/>
                <a:cs typeface="Economica"/>
                <a:sym typeface="Economica"/>
              </a:rPr>
              <a:t>prevents or slow down the normal use or management of communications facilities.</a:t>
            </a:r>
            <a:endParaRPr sz="3000">
              <a:latin typeface="Economica"/>
              <a:ea typeface="Economica"/>
              <a:cs typeface="Economica"/>
              <a:sym typeface="Economica"/>
            </a:endParaRPr>
          </a:p>
          <a:p>
            <a:pPr indent="0" lvl="0" marL="0" rtl="0" algn="l">
              <a:lnSpc>
                <a:spcPct val="90000"/>
              </a:lnSpc>
              <a:spcBef>
                <a:spcPts val="480"/>
              </a:spcBef>
              <a:spcAft>
                <a:spcPts val="0"/>
              </a:spcAft>
              <a:buClr>
                <a:srgbClr val="888888"/>
              </a:buClr>
              <a:buSzPts val="2400"/>
              <a:buNone/>
            </a:pPr>
            <a:r>
              <a:t/>
            </a:r>
            <a:endParaRPr i="0" sz="3000" u="none">
              <a:solidFill>
                <a:srgbClr val="898989"/>
              </a:solidFill>
              <a:latin typeface="Economica"/>
              <a:ea typeface="Economica"/>
              <a:cs typeface="Economica"/>
              <a:sym typeface="Economica"/>
            </a:endParaRPr>
          </a:p>
          <a:p>
            <a:pPr indent="0" lvl="0" marL="0" rtl="0" algn="ctr">
              <a:lnSpc>
                <a:spcPct val="100000"/>
              </a:lnSpc>
              <a:spcBef>
                <a:spcPts val="480"/>
              </a:spcBef>
              <a:spcAft>
                <a:spcPts val="0"/>
              </a:spcAft>
              <a:buClr>
                <a:srgbClr val="888888"/>
              </a:buClr>
              <a:buSzPts val="2400"/>
              <a:buNone/>
            </a:pPr>
            <a:r>
              <a:t/>
            </a:r>
            <a:endParaRPr i="0" sz="3000" u="none">
              <a:solidFill>
                <a:srgbClr val="898989"/>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8"/>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Security Services</a:t>
            </a:r>
            <a:endParaRPr/>
          </a:p>
        </p:txBody>
      </p:sp>
      <p:sp>
        <p:nvSpPr>
          <p:cNvPr id="204" name="Google Shape;204;p18"/>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000"/>
              <a:buNone/>
            </a:pPr>
            <a:r>
              <a:rPr lang="en-US" sz="2400">
                <a:solidFill>
                  <a:srgbClr val="33339A"/>
                </a:solidFill>
                <a:latin typeface="Economica"/>
                <a:ea typeface="Economica"/>
                <a:cs typeface="Economica"/>
                <a:sym typeface="Economica"/>
              </a:rPr>
              <a:t>Confidentiality</a:t>
            </a:r>
            <a:r>
              <a:rPr i="0" lang="en-US" sz="2400" u="none">
                <a:solidFill>
                  <a:schemeClr val="dk1"/>
                </a:solidFill>
                <a:latin typeface="Economica"/>
                <a:ea typeface="Economica"/>
                <a:cs typeface="Economica"/>
                <a:sym typeface="Economica"/>
              </a:rPr>
              <a:t> is the protection of transmitted data from passive attacks.</a:t>
            </a:r>
            <a:endParaRPr sz="2400">
              <a:latin typeface="Economica"/>
              <a:ea typeface="Economica"/>
              <a:cs typeface="Economica"/>
              <a:sym typeface="Economica"/>
            </a:endParaRPr>
          </a:p>
          <a:p>
            <a:pPr indent="0" lvl="0" marL="0" rtl="0" algn="just">
              <a:lnSpc>
                <a:spcPct val="90000"/>
              </a:lnSpc>
              <a:spcBef>
                <a:spcPts val="400"/>
              </a:spcBef>
              <a:spcAft>
                <a:spcPts val="0"/>
              </a:spcAft>
              <a:buClr>
                <a:schemeClr val="dk1"/>
              </a:buClr>
              <a:buSzPts val="2000"/>
              <a:buNone/>
            </a:pPr>
            <a:r>
              <a:rPr lang="en-US" sz="2400">
                <a:solidFill>
                  <a:srgbClr val="33339A"/>
                </a:solidFill>
                <a:latin typeface="Economica"/>
                <a:ea typeface="Economica"/>
                <a:cs typeface="Economica"/>
                <a:sym typeface="Economica"/>
              </a:rPr>
              <a:t>Authentication</a:t>
            </a:r>
            <a:r>
              <a:rPr i="0" lang="en-US" sz="2400" u="none">
                <a:solidFill>
                  <a:schemeClr val="dk1"/>
                </a:solidFill>
                <a:latin typeface="Economica"/>
                <a:ea typeface="Economica"/>
                <a:cs typeface="Economica"/>
                <a:sym typeface="Economica"/>
              </a:rPr>
              <a:t> is concerned with assuring that a communication is authentic.</a:t>
            </a:r>
            <a:endParaRPr sz="2400">
              <a:latin typeface="Economica"/>
              <a:ea typeface="Economica"/>
              <a:cs typeface="Economica"/>
              <a:sym typeface="Economica"/>
            </a:endParaRPr>
          </a:p>
          <a:p>
            <a:pPr indent="0" lvl="0" marL="0" rtl="0" algn="just">
              <a:lnSpc>
                <a:spcPct val="90000"/>
              </a:lnSpc>
              <a:spcBef>
                <a:spcPts val="400"/>
              </a:spcBef>
              <a:spcAft>
                <a:spcPts val="0"/>
              </a:spcAft>
              <a:buClr>
                <a:schemeClr val="dk1"/>
              </a:buClr>
              <a:buSzPts val="2000"/>
              <a:buNone/>
            </a:pPr>
            <a:r>
              <a:rPr lang="en-US" sz="2400">
                <a:solidFill>
                  <a:srgbClr val="33339A"/>
                </a:solidFill>
                <a:latin typeface="Economica"/>
                <a:ea typeface="Economica"/>
                <a:cs typeface="Economica"/>
                <a:sym typeface="Economica"/>
              </a:rPr>
              <a:t>Integrity</a:t>
            </a:r>
            <a:r>
              <a:rPr i="0" lang="en-US" sz="2400" u="none">
                <a:solidFill>
                  <a:schemeClr val="dk1"/>
                </a:solidFill>
                <a:latin typeface="Economica"/>
                <a:ea typeface="Economica"/>
                <a:cs typeface="Economica"/>
                <a:sym typeface="Economica"/>
              </a:rPr>
              <a:t> </a:t>
            </a:r>
            <a:r>
              <a:rPr lang="en-US" sz="2400">
                <a:latin typeface="Economica"/>
                <a:ea typeface="Economica"/>
                <a:cs typeface="Economica"/>
                <a:sym typeface="Economica"/>
              </a:rPr>
              <a:t>ensures</a:t>
            </a:r>
            <a:r>
              <a:rPr i="0" lang="en-US" sz="2400" u="none">
                <a:solidFill>
                  <a:schemeClr val="dk1"/>
                </a:solidFill>
                <a:latin typeface="Economica"/>
                <a:ea typeface="Economica"/>
                <a:cs typeface="Economica"/>
                <a:sym typeface="Economica"/>
              </a:rPr>
              <a:t> that messages are received as sent.</a:t>
            </a:r>
            <a:endParaRPr sz="2400">
              <a:latin typeface="Economica"/>
              <a:ea typeface="Economica"/>
              <a:cs typeface="Economica"/>
              <a:sym typeface="Economica"/>
            </a:endParaRPr>
          </a:p>
          <a:p>
            <a:pPr indent="-152400" lvl="1" marL="457200" rtl="0" algn="just">
              <a:lnSpc>
                <a:spcPct val="90000"/>
              </a:lnSpc>
              <a:spcBef>
                <a:spcPts val="400"/>
              </a:spcBef>
              <a:spcAft>
                <a:spcPts val="0"/>
              </a:spcAft>
              <a:buClr>
                <a:srgbClr val="FF3300"/>
              </a:buClr>
              <a:buSzPts val="2400"/>
              <a:buFont typeface="Economica"/>
              <a:buChar char="▪"/>
            </a:pPr>
            <a:r>
              <a:rPr i="0" lang="en-US" sz="2400" u="none">
                <a:solidFill>
                  <a:schemeClr val="dk1"/>
                </a:solidFill>
                <a:latin typeface="Economica"/>
                <a:ea typeface="Economica"/>
                <a:cs typeface="Economica"/>
                <a:sym typeface="Economica"/>
              </a:rPr>
              <a:t>A connection-oriented integrity service should assure that there are no duplicates, insertions, deletions, modifications, reordering, or replays.</a:t>
            </a:r>
            <a:endParaRPr sz="2400">
              <a:latin typeface="Economica"/>
              <a:ea typeface="Economica"/>
              <a:cs typeface="Economica"/>
              <a:sym typeface="Economica"/>
            </a:endParaRPr>
          </a:p>
          <a:p>
            <a:pPr indent="-152400" lvl="1" marL="457200" rtl="0" algn="just">
              <a:lnSpc>
                <a:spcPct val="90000"/>
              </a:lnSpc>
              <a:spcBef>
                <a:spcPts val="400"/>
              </a:spcBef>
              <a:spcAft>
                <a:spcPts val="0"/>
              </a:spcAft>
              <a:buClr>
                <a:srgbClr val="FF3300"/>
              </a:buClr>
              <a:buSzPts val="2400"/>
              <a:buFont typeface="Economica"/>
              <a:buChar char="▪"/>
            </a:pPr>
            <a:r>
              <a:rPr i="0" lang="en-US" sz="2400" u="none">
                <a:solidFill>
                  <a:schemeClr val="dk1"/>
                </a:solidFill>
                <a:latin typeface="Economica"/>
                <a:ea typeface="Economica"/>
                <a:cs typeface="Economica"/>
                <a:sym typeface="Economica"/>
              </a:rPr>
              <a:t>A connectionless integrity service deals only with an individual message.</a:t>
            </a:r>
            <a:endParaRPr sz="2400">
              <a:latin typeface="Economica"/>
              <a:ea typeface="Economica"/>
              <a:cs typeface="Economica"/>
              <a:sym typeface="Economica"/>
            </a:endParaRPr>
          </a:p>
          <a:p>
            <a:pPr indent="0" lvl="0" marL="0" rtl="0" algn="just">
              <a:lnSpc>
                <a:spcPct val="90000"/>
              </a:lnSpc>
              <a:spcBef>
                <a:spcPts val="400"/>
              </a:spcBef>
              <a:spcAft>
                <a:spcPts val="0"/>
              </a:spcAft>
              <a:buClr>
                <a:schemeClr val="dk1"/>
              </a:buClr>
              <a:buSzPts val="2000"/>
              <a:buNone/>
            </a:pPr>
            <a:r>
              <a:rPr lang="en-US" sz="2400">
                <a:solidFill>
                  <a:srgbClr val="33339A"/>
                </a:solidFill>
                <a:latin typeface="Economica"/>
                <a:ea typeface="Economica"/>
                <a:cs typeface="Economica"/>
                <a:sym typeface="Economica"/>
              </a:rPr>
              <a:t>Non-repudiation</a:t>
            </a:r>
            <a:r>
              <a:rPr b="1" i="0" lang="en-US" sz="2400" u="none">
                <a:solidFill>
                  <a:schemeClr val="dk1"/>
                </a:solidFill>
                <a:latin typeface="Economica"/>
                <a:ea typeface="Economica"/>
                <a:cs typeface="Economica"/>
                <a:sym typeface="Economica"/>
              </a:rPr>
              <a:t> </a:t>
            </a:r>
            <a:r>
              <a:rPr i="0" lang="en-US" sz="2400" u="none">
                <a:solidFill>
                  <a:schemeClr val="dk1"/>
                </a:solidFill>
                <a:latin typeface="Economica"/>
                <a:ea typeface="Economica"/>
                <a:cs typeface="Economica"/>
                <a:sym typeface="Economica"/>
              </a:rPr>
              <a:t>prevents either the sender or receiver from denying a transmitted message.</a:t>
            </a:r>
            <a:endParaRPr sz="2400">
              <a:latin typeface="Economica"/>
              <a:ea typeface="Economica"/>
              <a:cs typeface="Economica"/>
              <a:sym typeface="Economica"/>
            </a:endParaRPr>
          </a:p>
          <a:p>
            <a:pPr indent="0" lvl="0" marL="0" rtl="0" algn="just">
              <a:lnSpc>
                <a:spcPct val="90000"/>
              </a:lnSpc>
              <a:spcBef>
                <a:spcPts val="400"/>
              </a:spcBef>
              <a:spcAft>
                <a:spcPts val="0"/>
              </a:spcAft>
              <a:buClr>
                <a:schemeClr val="dk1"/>
              </a:buClr>
              <a:buSzPts val="2000"/>
              <a:buNone/>
            </a:pPr>
            <a:r>
              <a:rPr lang="en-US" sz="2400">
                <a:solidFill>
                  <a:srgbClr val="33339A"/>
                </a:solidFill>
                <a:latin typeface="Economica"/>
                <a:ea typeface="Economica"/>
                <a:cs typeface="Economica"/>
                <a:sym typeface="Economica"/>
              </a:rPr>
              <a:t>Access Control</a:t>
            </a:r>
            <a:r>
              <a:rPr b="1" i="0" lang="en-US" sz="2400" u="none">
                <a:solidFill>
                  <a:schemeClr val="dk1"/>
                </a:solidFill>
                <a:latin typeface="Economica"/>
                <a:ea typeface="Economica"/>
                <a:cs typeface="Economica"/>
                <a:sym typeface="Economica"/>
              </a:rPr>
              <a:t> </a:t>
            </a:r>
            <a:r>
              <a:rPr i="0" lang="en-US" sz="2400" u="none">
                <a:solidFill>
                  <a:schemeClr val="dk1"/>
                </a:solidFill>
                <a:latin typeface="Economica"/>
                <a:ea typeface="Economica"/>
                <a:cs typeface="Economica"/>
                <a:sym typeface="Economica"/>
              </a:rPr>
              <a:t>is the ability to limit and control the access to host systems and applications via communications links.</a:t>
            </a:r>
            <a:endParaRPr sz="2400">
              <a:latin typeface="Economica"/>
              <a:ea typeface="Economica"/>
              <a:cs typeface="Economica"/>
              <a:sym typeface="Economica"/>
            </a:endParaRPr>
          </a:p>
          <a:p>
            <a:pPr indent="0" lvl="0" marL="0" rtl="0" algn="just">
              <a:lnSpc>
                <a:spcPct val="90000"/>
              </a:lnSpc>
              <a:spcBef>
                <a:spcPts val="400"/>
              </a:spcBef>
              <a:spcAft>
                <a:spcPts val="0"/>
              </a:spcAft>
              <a:buClr>
                <a:schemeClr val="dk1"/>
              </a:buClr>
              <a:buSzPts val="2000"/>
              <a:buNone/>
            </a:pPr>
            <a:r>
              <a:rPr lang="en-US" sz="2400">
                <a:solidFill>
                  <a:srgbClr val="33339A"/>
                </a:solidFill>
                <a:latin typeface="Economica"/>
                <a:ea typeface="Economica"/>
                <a:cs typeface="Economica"/>
                <a:sym typeface="Economica"/>
              </a:rPr>
              <a:t>Availability</a:t>
            </a:r>
            <a:r>
              <a:rPr i="0" lang="en-US" sz="2400" u="none">
                <a:solidFill>
                  <a:schemeClr val="dk1"/>
                </a:solidFill>
                <a:latin typeface="Economica"/>
                <a:ea typeface="Economica"/>
                <a:cs typeface="Economica"/>
                <a:sym typeface="Economica"/>
              </a:rPr>
              <a:t> is the ability to prevent the loss or a reduction in availability of elements of a distributed system.</a:t>
            </a:r>
            <a:endParaRPr sz="2400">
              <a:latin typeface="Economica"/>
              <a:ea typeface="Economica"/>
              <a:cs typeface="Economica"/>
              <a:sym typeface="Economica"/>
            </a:endParaRPr>
          </a:p>
          <a:p>
            <a:pPr indent="0" lvl="0" marL="0" rtl="0" algn="ctr">
              <a:lnSpc>
                <a:spcPct val="100000"/>
              </a:lnSpc>
              <a:spcBef>
                <a:spcPts val="400"/>
              </a:spcBef>
              <a:spcAft>
                <a:spcPts val="0"/>
              </a:spcAft>
              <a:buClr>
                <a:srgbClr val="888888"/>
              </a:buClr>
              <a:buSzPts val="2000"/>
              <a:buNone/>
            </a:pPr>
            <a:r>
              <a:t/>
            </a:r>
            <a:endParaRPr i="0" sz="2400" u="none">
              <a:solidFill>
                <a:schemeClr val="dk1"/>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400" u="none">
                <a:solidFill>
                  <a:schemeClr val="dk1"/>
                </a:solidFill>
              </a:rPr>
              <a:t>Encryption</a:t>
            </a:r>
            <a:endParaRPr/>
          </a:p>
        </p:txBody>
      </p:sp>
      <p:sp>
        <p:nvSpPr>
          <p:cNvPr id="210" name="Google Shape;210;p19"/>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Information has to be concealed from an unauthorised person (attacker), so that in the event that it is passively accessed (e.g., copied or intercepted) by an attacker, it should not be useful to them</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The concealment of </a:t>
            </a:r>
            <a:r>
              <a:rPr lang="en-US" sz="2400">
                <a:latin typeface="Economica"/>
                <a:ea typeface="Economica"/>
                <a:cs typeface="Economica"/>
                <a:sym typeface="Economica"/>
              </a:rPr>
              <a:t>information</a:t>
            </a:r>
            <a:r>
              <a:rPr lang="en-US" sz="2400">
                <a:latin typeface="Economica"/>
                <a:ea typeface="Economica"/>
                <a:cs typeface="Economica"/>
                <a:sym typeface="Economica"/>
              </a:rPr>
              <a:t> is </a:t>
            </a:r>
            <a:r>
              <a:rPr lang="en-US" sz="2400">
                <a:latin typeface="Economica"/>
                <a:ea typeface="Economica"/>
                <a:cs typeface="Economica"/>
                <a:sym typeface="Economica"/>
              </a:rPr>
              <a:t>achieved</a:t>
            </a:r>
            <a:r>
              <a:rPr lang="en-US" sz="2400">
                <a:latin typeface="Economica"/>
                <a:ea typeface="Economica"/>
                <a:cs typeface="Economica"/>
                <a:sym typeface="Economica"/>
              </a:rPr>
              <a:t> through the use of algorithms and formulas which change the text in a way that any intruder is refrained from </a:t>
            </a:r>
            <a:r>
              <a:rPr lang="en-US" sz="2400">
                <a:latin typeface="Economica"/>
                <a:ea typeface="Economica"/>
                <a:cs typeface="Economica"/>
                <a:sym typeface="Economica"/>
              </a:rPr>
              <a:t>understanding</a:t>
            </a:r>
            <a:r>
              <a:rPr lang="en-US" sz="2400">
                <a:latin typeface="Economica"/>
                <a:ea typeface="Economica"/>
                <a:cs typeface="Economica"/>
                <a:sym typeface="Economica"/>
              </a:rPr>
              <a:t> the actual message.</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Two subjects that deal with </a:t>
            </a:r>
            <a:r>
              <a:rPr lang="en-US" sz="2400">
                <a:latin typeface="Economica"/>
                <a:ea typeface="Economica"/>
                <a:cs typeface="Economica"/>
                <a:sym typeface="Economica"/>
              </a:rPr>
              <a:t>the </a:t>
            </a:r>
            <a:r>
              <a:rPr lang="en-US" sz="2400">
                <a:latin typeface="Economica"/>
                <a:ea typeface="Economica"/>
                <a:cs typeface="Economica"/>
                <a:sym typeface="Economica"/>
              </a:rPr>
              <a:t>concealment of information from unauthorised people:</a:t>
            </a:r>
            <a:endParaRPr sz="2400">
              <a:latin typeface="Economica"/>
              <a:ea typeface="Economica"/>
              <a:cs typeface="Economica"/>
              <a:sym typeface="Economica"/>
            </a:endParaRPr>
          </a:p>
          <a:p>
            <a:pPr indent="-381000" lvl="1" marL="9144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Steganography</a:t>
            </a:r>
            <a:endParaRPr sz="2400">
              <a:latin typeface="Economica"/>
              <a:ea typeface="Economica"/>
              <a:cs typeface="Economica"/>
              <a:sym typeface="Economica"/>
            </a:endParaRPr>
          </a:p>
          <a:p>
            <a:pPr indent="-381000" lvl="1" marL="9144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Cryptography</a:t>
            </a:r>
            <a:endParaRPr sz="2400">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a:t>Outline</a:t>
            </a:r>
            <a:r>
              <a:rPr i="0" lang="en-US" sz="4400" u="none">
                <a:solidFill>
                  <a:schemeClr val="dk1"/>
                </a:solidFill>
              </a:rPr>
              <a:t> </a:t>
            </a:r>
            <a:endParaRPr/>
          </a:p>
        </p:txBody>
      </p:sp>
      <p:sp>
        <p:nvSpPr>
          <p:cNvPr id="80" name="Google Shape;80;p2"/>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Security</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Network Security</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Aspects of Security</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Threat and Attack</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Active vs. Passive Attack</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Security Services</a:t>
            </a:r>
            <a:endParaRPr sz="3600">
              <a:latin typeface="Economica"/>
              <a:ea typeface="Economica"/>
              <a:cs typeface="Economica"/>
              <a:sym typeface="Economica"/>
            </a:endParaRPr>
          </a:p>
          <a:p>
            <a:pPr indent="-228600" lvl="0" marL="285750" rtl="0" algn="l">
              <a:lnSpc>
                <a:spcPct val="80000"/>
              </a:lnSpc>
              <a:spcBef>
                <a:spcPts val="500"/>
              </a:spcBef>
              <a:spcAft>
                <a:spcPts val="0"/>
              </a:spcAft>
              <a:buClr>
                <a:schemeClr val="dk1"/>
              </a:buClr>
              <a:buSzPts val="3600"/>
              <a:buFont typeface="Economica"/>
              <a:buChar char="●"/>
            </a:pPr>
            <a:r>
              <a:rPr i="0" lang="en-US" sz="3600" u="none">
                <a:solidFill>
                  <a:schemeClr val="dk1"/>
                </a:solidFill>
                <a:latin typeface="Economica"/>
                <a:ea typeface="Economica"/>
                <a:cs typeface="Economica"/>
                <a:sym typeface="Economica"/>
              </a:rPr>
              <a:t>Encryption</a:t>
            </a:r>
            <a:endParaRPr i="0" sz="3600" u="none">
              <a:solidFill>
                <a:schemeClr val="dk1"/>
              </a:solidFill>
              <a:latin typeface="Economica"/>
              <a:ea typeface="Economica"/>
              <a:cs typeface="Economica"/>
              <a:sym typeface="Economica"/>
            </a:endParaRPr>
          </a:p>
          <a:p>
            <a:pPr indent="0" lvl="0" marL="0" rtl="0" algn="l">
              <a:lnSpc>
                <a:spcPct val="80000"/>
              </a:lnSpc>
              <a:spcBef>
                <a:spcPts val="500"/>
              </a:spcBef>
              <a:spcAft>
                <a:spcPts val="0"/>
              </a:spcAft>
              <a:buClr>
                <a:srgbClr val="888888"/>
              </a:buClr>
              <a:buSzPts val="2500"/>
              <a:buFont typeface="Noto Sans Symbols"/>
              <a:buNone/>
            </a:pPr>
            <a:r>
              <a:t/>
            </a:r>
            <a:endParaRPr i="0" sz="3600" u="none">
              <a:solidFill>
                <a:schemeClr val="dk1"/>
              </a:solidFill>
              <a:latin typeface="Economica"/>
              <a:ea typeface="Economica"/>
              <a:cs typeface="Economica"/>
              <a:sym typeface="Economica"/>
            </a:endParaRPr>
          </a:p>
          <a:p>
            <a:pPr indent="0" lvl="0" marL="0" rtl="0" algn="ctr">
              <a:lnSpc>
                <a:spcPct val="100000"/>
              </a:lnSpc>
              <a:spcBef>
                <a:spcPts val="500"/>
              </a:spcBef>
              <a:spcAft>
                <a:spcPts val="0"/>
              </a:spcAft>
              <a:buClr>
                <a:srgbClr val="888888"/>
              </a:buClr>
              <a:buSzPts val="2500"/>
              <a:buNone/>
            </a:pPr>
            <a:r>
              <a:t/>
            </a:r>
            <a:endParaRPr i="0" sz="3600" u="none">
              <a:solidFill>
                <a:schemeClr val="dk1"/>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6fdc469fef_0_6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US" sz="4400"/>
              <a:t>Encryption Types: </a:t>
            </a:r>
            <a:r>
              <a:rPr lang="en-US" sz="4400"/>
              <a:t>Steganography</a:t>
            </a:r>
            <a:endParaRPr/>
          </a:p>
        </p:txBody>
      </p:sp>
      <p:sp>
        <p:nvSpPr>
          <p:cNvPr id="217" name="Google Shape;217;g6fdc469fef_0_6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Steganography ("covered writing") is the science of hiding information "in plain sight"</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It</a:t>
            </a:r>
            <a:r>
              <a:rPr lang="en-US" sz="2400">
                <a:latin typeface="Economica"/>
                <a:ea typeface="Economica"/>
                <a:cs typeface="Economica"/>
                <a:sym typeface="Economica"/>
              </a:rPr>
              <a:t> is the study of hiding critical information within some other less important information</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solidFill>
                  <a:srgbClr val="0064BD"/>
                </a:solidFill>
                <a:latin typeface="Economica"/>
                <a:ea typeface="Economica"/>
                <a:cs typeface="Economica"/>
                <a:sym typeface="Economica"/>
              </a:rPr>
              <a:t>Examples:</a:t>
            </a:r>
            <a:r>
              <a:rPr lang="en-US" sz="2400">
                <a:latin typeface="Economica"/>
                <a:ea typeface="Economica"/>
                <a:cs typeface="Economica"/>
                <a:sym typeface="Economica"/>
              </a:rPr>
              <a:t> Knitted patterns containing secret messages, invisible ink, files within files, picture within video, etc.</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b="1" lang="en-US" sz="2400">
                <a:solidFill>
                  <a:srgbClr val="0064BD"/>
                </a:solidFill>
                <a:latin typeface="Economica"/>
                <a:ea typeface="Economica"/>
                <a:cs typeface="Economica"/>
                <a:sym typeface="Economica"/>
              </a:rPr>
              <a:t>Drawback:</a:t>
            </a:r>
            <a:r>
              <a:rPr lang="en-US" sz="2400">
                <a:latin typeface="Economica"/>
                <a:ea typeface="Economica"/>
                <a:cs typeface="Economica"/>
                <a:sym typeface="Economica"/>
              </a:rPr>
              <a:t> If the less important information is compromised, the attacker is not only able to identify, but extract and modify/destroy the critical information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6fdc469fef_0_73"/>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US" sz="4400"/>
              <a:t>Encryption Types: Steganography</a:t>
            </a:r>
            <a:endParaRPr/>
          </a:p>
        </p:txBody>
      </p:sp>
      <p:pic>
        <p:nvPicPr>
          <p:cNvPr id="224" name="Google Shape;224;g6fdc469fef_0_73"/>
          <p:cNvPicPr preferRelativeResize="0"/>
          <p:nvPr/>
        </p:nvPicPr>
        <p:blipFill>
          <a:blip r:embed="rId3">
            <a:alphaModFix/>
          </a:blip>
          <a:stretch>
            <a:fillRect/>
          </a:stretch>
        </p:blipFill>
        <p:spPr>
          <a:xfrm>
            <a:off x="458588" y="1336675"/>
            <a:ext cx="8226825" cy="534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6fdc469fef_0_4"/>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4400"/>
              <a:t>Encryption Types: </a:t>
            </a:r>
            <a:r>
              <a:rPr lang="en-US"/>
              <a:t>Cryptography</a:t>
            </a:r>
            <a:endParaRPr/>
          </a:p>
        </p:txBody>
      </p:sp>
      <p:sp>
        <p:nvSpPr>
          <p:cNvPr id="231" name="Google Shape;231;g6fdc469fef_0_4"/>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SzPts val="2400"/>
              <a:buFont typeface="Economica"/>
              <a:buChar char="●"/>
            </a:pPr>
            <a:r>
              <a:rPr lang="en-US" sz="2400">
                <a:latin typeface="Economica"/>
                <a:ea typeface="Economica"/>
                <a:cs typeface="Economica"/>
                <a:sym typeface="Economica"/>
              </a:rPr>
              <a:t>‘c</a:t>
            </a:r>
            <a:r>
              <a:rPr lang="en-US" sz="2400">
                <a:latin typeface="Economica"/>
                <a:ea typeface="Economica"/>
                <a:cs typeface="Economica"/>
                <a:sym typeface="Economica"/>
              </a:rPr>
              <a:t>rypt’ means ‘hidden’ and ‘graphy’ means ‘writing’</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uFill>
                  <a:noFill/>
                </a:uFill>
                <a:latin typeface="Economica"/>
                <a:ea typeface="Economica"/>
                <a:cs typeface="Economica"/>
                <a:sym typeface="Economica"/>
                <a:hlinkClick r:id="rId3"/>
              </a:rPr>
              <a:t>Cryptography</a:t>
            </a:r>
            <a:r>
              <a:rPr lang="en-US" sz="2400">
                <a:latin typeface="Economica"/>
                <a:ea typeface="Economica"/>
                <a:cs typeface="Economica"/>
                <a:sym typeface="Economica"/>
              </a:rPr>
              <a:t> is the technique of securing information and communications through use of codes so that only those person for whom the information is intended can understand it and process it. </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Cryptography is the study of hiding critical information by encoding it to a unintelligible form, usually using a secret key</a:t>
            </a:r>
            <a:endParaRPr sz="2400">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latin typeface="Economica"/>
                <a:ea typeface="Economica"/>
                <a:cs typeface="Economica"/>
                <a:sym typeface="Economica"/>
              </a:rPr>
              <a:t>If the information is compromised, the attacker should not be able to decrypt it back to the original information without knowledge of the secret key</a:t>
            </a:r>
            <a:endParaRPr sz="2400">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6fdc469fef_0_8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4400"/>
              <a:t>Encryption Types: </a:t>
            </a:r>
            <a:r>
              <a:rPr lang="en-US"/>
              <a:t>Cryptography</a:t>
            </a:r>
            <a:endParaRPr/>
          </a:p>
        </p:txBody>
      </p:sp>
      <p:pic>
        <p:nvPicPr>
          <p:cNvPr id="238" name="Google Shape;238;g6fdc469fef_0_80"/>
          <p:cNvPicPr preferRelativeResize="0"/>
          <p:nvPr/>
        </p:nvPicPr>
        <p:blipFill>
          <a:blip r:embed="rId3">
            <a:alphaModFix/>
          </a:blip>
          <a:stretch>
            <a:fillRect/>
          </a:stretch>
        </p:blipFill>
        <p:spPr>
          <a:xfrm>
            <a:off x="512813" y="2436705"/>
            <a:ext cx="8118375" cy="314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6fdc469fef_0_11"/>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a:t>
            </a:r>
            <a:endParaRPr/>
          </a:p>
        </p:txBody>
      </p:sp>
      <p:sp>
        <p:nvSpPr>
          <p:cNvPr id="245" name="Google Shape;245;g6fdc469fef_0_11"/>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Economica"/>
              <a:buChar char="●"/>
            </a:pPr>
            <a:r>
              <a:rPr lang="en-US" sz="3200">
                <a:latin typeface="Economica"/>
                <a:ea typeface="Economica"/>
                <a:cs typeface="Economica"/>
                <a:sym typeface="Economica"/>
              </a:rPr>
              <a:t>Symmetric Key</a:t>
            </a:r>
            <a:endParaRPr sz="3200">
              <a:latin typeface="Economica"/>
              <a:ea typeface="Economica"/>
              <a:cs typeface="Economica"/>
              <a:sym typeface="Economica"/>
            </a:endParaRPr>
          </a:p>
          <a:p>
            <a:pPr indent="-431800" lvl="0" marL="457200" rtl="0" algn="l">
              <a:spcBef>
                <a:spcPts val="0"/>
              </a:spcBef>
              <a:spcAft>
                <a:spcPts val="0"/>
              </a:spcAft>
              <a:buSzPts val="3200"/>
              <a:buFont typeface="Economica"/>
              <a:buChar char="●"/>
            </a:pPr>
            <a:r>
              <a:rPr lang="en-US" sz="3200">
                <a:latin typeface="Economica"/>
                <a:ea typeface="Economica"/>
                <a:cs typeface="Economica"/>
                <a:sym typeface="Economica"/>
              </a:rPr>
              <a:t>Asymmetric Key</a:t>
            </a:r>
            <a:endParaRPr sz="3200">
              <a:latin typeface="Economica"/>
              <a:ea typeface="Economica"/>
              <a:cs typeface="Economica"/>
              <a:sym typeface="Economica"/>
            </a:endParaRPr>
          </a:p>
          <a:p>
            <a:pPr indent="-431800" lvl="0" marL="457200" rtl="0" algn="l">
              <a:spcBef>
                <a:spcPts val="0"/>
              </a:spcBef>
              <a:spcAft>
                <a:spcPts val="0"/>
              </a:spcAft>
              <a:buSzPts val="3200"/>
              <a:buFont typeface="Economica"/>
              <a:buChar char="●"/>
            </a:pPr>
            <a:r>
              <a:rPr lang="en-US" sz="3200">
                <a:latin typeface="Economica"/>
                <a:ea typeface="Economica"/>
                <a:cs typeface="Economica"/>
                <a:sym typeface="Economica"/>
              </a:rPr>
              <a:t>Hash Functions</a:t>
            </a:r>
            <a:endParaRPr sz="3200">
              <a:latin typeface="Economica"/>
              <a:ea typeface="Economica"/>
              <a:cs typeface="Economica"/>
              <a:sym typeface="Economica"/>
            </a:endParaRPr>
          </a:p>
          <a:p>
            <a:pPr indent="0" lvl="0" marL="457200" rtl="0" algn="l">
              <a:spcBef>
                <a:spcPts val="1600"/>
              </a:spcBef>
              <a:spcAft>
                <a:spcPts val="1600"/>
              </a:spcAft>
              <a:buNone/>
            </a:pPr>
            <a:r>
              <a:t/>
            </a:r>
            <a:endParaRPr sz="3200">
              <a:latin typeface="Economica"/>
              <a:ea typeface="Economica"/>
              <a:cs typeface="Economica"/>
              <a:sym typeface="Economic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6fdc469fef_0_27"/>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 Symmetric Key</a:t>
            </a:r>
            <a:endParaRPr/>
          </a:p>
        </p:txBody>
      </p:sp>
      <p:sp>
        <p:nvSpPr>
          <p:cNvPr id="252" name="Google Shape;252;g6fdc469fef_0_27"/>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06400" lvl="0" marL="457200" rtl="0" algn="just">
              <a:spcBef>
                <a:spcPts val="0"/>
              </a:spcBef>
              <a:spcAft>
                <a:spcPts val="0"/>
              </a:spcAft>
              <a:buSzPts val="2800"/>
              <a:buFont typeface="Economica"/>
              <a:buChar char="●"/>
            </a:pPr>
            <a:r>
              <a:rPr lang="en-US" sz="2800">
                <a:highlight>
                  <a:srgbClr val="FFFFFF"/>
                </a:highlight>
                <a:latin typeface="Economica"/>
                <a:ea typeface="Economica"/>
                <a:cs typeface="Economica"/>
                <a:sym typeface="Economica"/>
              </a:rPr>
              <a:t>It is an encryption system where the sender and receiver of message use a single common key to encrypt and decrypt messages. </a:t>
            </a:r>
            <a:endParaRPr sz="2800">
              <a:highlight>
                <a:srgbClr val="FFFFFF"/>
              </a:highlight>
              <a:latin typeface="Economica"/>
              <a:ea typeface="Economica"/>
              <a:cs typeface="Economica"/>
              <a:sym typeface="Economica"/>
            </a:endParaRPr>
          </a:p>
          <a:p>
            <a:pPr indent="-406400" lvl="0" marL="457200" rtl="0" algn="just">
              <a:spcBef>
                <a:spcPts val="0"/>
              </a:spcBef>
              <a:spcAft>
                <a:spcPts val="0"/>
              </a:spcAft>
              <a:buSzPts val="2800"/>
              <a:buFont typeface="Economica"/>
              <a:buChar char="●"/>
            </a:pPr>
            <a:r>
              <a:rPr lang="en-US" sz="2800">
                <a:highlight>
                  <a:srgbClr val="FFFFFF"/>
                </a:highlight>
                <a:latin typeface="Economica"/>
                <a:ea typeface="Economica"/>
                <a:cs typeface="Economica"/>
                <a:sym typeface="Economica"/>
              </a:rPr>
              <a:t>Most secure symmetric key system is implemented by US Government is AES which is practically impossible to break. </a:t>
            </a:r>
            <a:endParaRPr sz="2800">
              <a:highlight>
                <a:srgbClr val="FFFFFF"/>
              </a:highlight>
              <a:latin typeface="Economica"/>
              <a:ea typeface="Economica"/>
              <a:cs typeface="Economica"/>
              <a:sym typeface="Economica"/>
            </a:endParaRPr>
          </a:p>
          <a:p>
            <a:pPr indent="-406400" lvl="0" marL="457200" rtl="0" algn="just">
              <a:spcBef>
                <a:spcPts val="0"/>
              </a:spcBef>
              <a:spcAft>
                <a:spcPts val="0"/>
              </a:spcAft>
              <a:buSzPts val="2800"/>
              <a:buFont typeface="Economica"/>
              <a:buChar char="●"/>
            </a:pPr>
            <a:r>
              <a:rPr b="1" lang="en-US" sz="2800">
                <a:solidFill>
                  <a:srgbClr val="0064BD"/>
                </a:solidFill>
                <a:highlight>
                  <a:srgbClr val="FFFFFF"/>
                </a:highlight>
                <a:latin typeface="Economica"/>
                <a:ea typeface="Economica"/>
                <a:cs typeface="Economica"/>
                <a:sym typeface="Economica"/>
              </a:rPr>
              <a:t>Drawback:</a:t>
            </a:r>
            <a:r>
              <a:rPr lang="en-US" sz="2800">
                <a:highlight>
                  <a:srgbClr val="FFFFFF"/>
                </a:highlight>
                <a:latin typeface="Economica"/>
                <a:ea typeface="Economica"/>
                <a:cs typeface="Economica"/>
                <a:sym typeface="Economica"/>
              </a:rPr>
              <a:t> Sender must share the key with receiver in order to enable them to decrypt.</a:t>
            </a:r>
            <a:endParaRPr sz="2800">
              <a:highlight>
                <a:srgbClr val="FFFFFF"/>
              </a:highlight>
              <a:latin typeface="Economica"/>
              <a:ea typeface="Economica"/>
              <a:cs typeface="Economica"/>
              <a:sym typeface="Economic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6fdc469fef_0_45"/>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 Symmetric Key</a:t>
            </a:r>
            <a:endParaRPr/>
          </a:p>
        </p:txBody>
      </p:sp>
      <p:pic>
        <p:nvPicPr>
          <p:cNvPr id="259" name="Google Shape;259;g6fdc469fef_0_45"/>
          <p:cNvPicPr preferRelativeResize="0"/>
          <p:nvPr/>
        </p:nvPicPr>
        <p:blipFill>
          <a:blip r:embed="rId3">
            <a:alphaModFix/>
          </a:blip>
          <a:stretch>
            <a:fillRect/>
          </a:stretch>
        </p:blipFill>
        <p:spPr>
          <a:xfrm>
            <a:off x="581004" y="1633625"/>
            <a:ext cx="7981984" cy="447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6fdc469fef_0_33"/>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Types of Cryptography: Asymmetric Key</a:t>
            </a:r>
            <a:endParaRPr/>
          </a:p>
        </p:txBody>
      </p:sp>
      <p:sp>
        <p:nvSpPr>
          <p:cNvPr id="266" name="Google Shape;266;g6fdc469fef_0_33"/>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06400" lvl="0" marL="457200" rtl="0" algn="just">
              <a:spcBef>
                <a:spcPts val="0"/>
              </a:spcBef>
              <a:spcAft>
                <a:spcPts val="0"/>
              </a:spcAft>
              <a:buSzPts val="2800"/>
              <a:buFont typeface="Economica"/>
              <a:buChar char="●"/>
            </a:pPr>
            <a:r>
              <a:rPr lang="en-US" sz="2800">
                <a:highlight>
                  <a:srgbClr val="FFFFFF"/>
                </a:highlight>
                <a:latin typeface="Economica"/>
                <a:ea typeface="Economica"/>
                <a:cs typeface="Economica"/>
                <a:sym typeface="Economica"/>
              </a:rPr>
              <a:t>Under this system a pair of keys is used to encrypt and decrypt information. </a:t>
            </a:r>
            <a:endParaRPr sz="2800">
              <a:highlight>
                <a:srgbClr val="FFFFFF"/>
              </a:highlight>
              <a:latin typeface="Economica"/>
              <a:ea typeface="Economica"/>
              <a:cs typeface="Economica"/>
              <a:sym typeface="Economica"/>
            </a:endParaRPr>
          </a:p>
          <a:p>
            <a:pPr indent="-406400" lvl="0" marL="457200" rtl="0" algn="just">
              <a:spcBef>
                <a:spcPts val="0"/>
              </a:spcBef>
              <a:spcAft>
                <a:spcPts val="0"/>
              </a:spcAft>
              <a:buSzPts val="2800"/>
              <a:buFont typeface="Economica"/>
              <a:buChar char="●"/>
            </a:pPr>
            <a:r>
              <a:rPr lang="en-US" sz="2800">
                <a:highlight>
                  <a:srgbClr val="FFFFFF"/>
                </a:highlight>
                <a:latin typeface="Economica"/>
                <a:ea typeface="Economica"/>
                <a:cs typeface="Economica"/>
                <a:sym typeface="Economica"/>
              </a:rPr>
              <a:t>A public key is used for encryption and a private key is used for decryption. </a:t>
            </a:r>
            <a:endParaRPr sz="2800">
              <a:highlight>
                <a:srgbClr val="FFFFFF"/>
              </a:highlight>
              <a:latin typeface="Economica"/>
              <a:ea typeface="Economica"/>
              <a:cs typeface="Economica"/>
              <a:sym typeface="Economica"/>
            </a:endParaRPr>
          </a:p>
          <a:p>
            <a:pPr indent="-406400" lvl="0" marL="457200" rtl="0" algn="just">
              <a:spcBef>
                <a:spcPts val="0"/>
              </a:spcBef>
              <a:spcAft>
                <a:spcPts val="0"/>
              </a:spcAft>
              <a:buSzPts val="2800"/>
              <a:buFont typeface="Economica"/>
              <a:buChar char="●"/>
            </a:pPr>
            <a:r>
              <a:rPr lang="en-US" sz="2800">
                <a:highlight>
                  <a:srgbClr val="FFFFFF"/>
                </a:highlight>
                <a:latin typeface="Economica"/>
                <a:ea typeface="Economica"/>
                <a:cs typeface="Economica"/>
                <a:sym typeface="Economica"/>
              </a:rPr>
              <a:t>Public key and Private Key are different, so even if the public key is known by everyone the intended receiver can only decode it because they alone knows the private key</a:t>
            </a:r>
            <a:endParaRPr sz="2800">
              <a:highlight>
                <a:srgbClr val="FFFFFF"/>
              </a:highlight>
              <a:latin typeface="Economica"/>
              <a:ea typeface="Economica"/>
              <a:cs typeface="Economica"/>
              <a:sym typeface="Economica"/>
            </a:endParaRPr>
          </a:p>
          <a:p>
            <a:pPr indent="-406400" lvl="0" marL="457200" rtl="0" algn="just">
              <a:spcBef>
                <a:spcPts val="0"/>
              </a:spcBef>
              <a:spcAft>
                <a:spcPts val="0"/>
              </a:spcAft>
              <a:buSzPts val="2800"/>
              <a:buFont typeface="Economica"/>
              <a:buChar char="●"/>
            </a:pPr>
            <a:r>
              <a:rPr b="1" lang="en-US" sz="2800">
                <a:solidFill>
                  <a:srgbClr val="0064BD"/>
                </a:solidFill>
                <a:highlight>
                  <a:srgbClr val="FFFFFF"/>
                </a:highlight>
                <a:latin typeface="Economica"/>
                <a:ea typeface="Economica"/>
                <a:cs typeface="Economica"/>
                <a:sym typeface="Economica"/>
              </a:rPr>
              <a:t>Drawback:</a:t>
            </a:r>
            <a:r>
              <a:rPr lang="en-US" sz="2800">
                <a:highlight>
                  <a:srgbClr val="FFFFFF"/>
                </a:highlight>
                <a:latin typeface="Economica"/>
                <a:ea typeface="Economica"/>
                <a:cs typeface="Economica"/>
                <a:sym typeface="Economica"/>
              </a:rPr>
              <a:t> Longer key size and slower encryption speed</a:t>
            </a:r>
            <a:endParaRPr sz="2800">
              <a:highlight>
                <a:srgbClr val="FFFFFF"/>
              </a:highlight>
              <a:latin typeface="Economica"/>
              <a:ea typeface="Economica"/>
              <a:cs typeface="Economica"/>
              <a:sym typeface="Economica"/>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6fdc469fef_0_52"/>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 Asymmetric Key</a:t>
            </a:r>
            <a:endParaRPr/>
          </a:p>
        </p:txBody>
      </p:sp>
      <p:pic>
        <p:nvPicPr>
          <p:cNvPr id="273" name="Google Shape;273;g6fdc469fef_0_52"/>
          <p:cNvPicPr preferRelativeResize="0"/>
          <p:nvPr/>
        </p:nvPicPr>
        <p:blipFill>
          <a:blip r:embed="rId3">
            <a:alphaModFix/>
          </a:blip>
          <a:stretch>
            <a:fillRect/>
          </a:stretch>
        </p:blipFill>
        <p:spPr>
          <a:xfrm>
            <a:off x="409488" y="1682125"/>
            <a:ext cx="8325026" cy="466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6fdc469fef_0_39"/>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 Hash Functions</a:t>
            </a:r>
            <a:endParaRPr/>
          </a:p>
        </p:txBody>
      </p:sp>
      <p:sp>
        <p:nvSpPr>
          <p:cNvPr id="280" name="Google Shape;280;g6fdc469fef_0_39"/>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rtl="0" algn="just">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There is no usage of any key in this algorithm. </a:t>
            </a:r>
            <a:endParaRPr sz="3000">
              <a:highlight>
                <a:srgbClr val="FFFFFF"/>
              </a:highlight>
              <a:latin typeface="Economica"/>
              <a:ea typeface="Economica"/>
              <a:cs typeface="Economica"/>
              <a:sym typeface="Economica"/>
            </a:endParaRPr>
          </a:p>
          <a:p>
            <a:pPr indent="-419100" lvl="0" marL="457200" rtl="0" algn="just">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A hash value with fixed length is calculated as per the plain text which makes it impossible for contents of plain text to be recovered.</a:t>
            </a:r>
            <a:endParaRPr sz="3000">
              <a:highlight>
                <a:srgbClr val="FFFFFF"/>
              </a:highlight>
              <a:latin typeface="Economica"/>
              <a:ea typeface="Economica"/>
              <a:cs typeface="Economica"/>
              <a:sym typeface="Economica"/>
            </a:endParaRPr>
          </a:p>
          <a:p>
            <a:pPr indent="-419100" lvl="0" marL="457200" rtl="0" algn="just">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Only way to break hash is brute-force strategy, where you guess what was hashed, then hash it with the same function and see if it matches.</a:t>
            </a:r>
            <a:endParaRPr sz="3000">
              <a:highlight>
                <a:srgbClr val="FFFFFF"/>
              </a:highlight>
              <a:latin typeface="Economica"/>
              <a:ea typeface="Economica"/>
              <a:cs typeface="Economica"/>
              <a:sym typeface="Economica"/>
            </a:endParaRPr>
          </a:p>
          <a:p>
            <a:pPr indent="-419100" lvl="0" marL="457200" rtl="0" algn="just">
              <a:spcBef>
                <a:spcPts val="0"/>
              </a:spcBef>
              <a:spcAft>
                <a:spcPts val="0"/>
              </a:spcAft>
              <a:buSzPts val="3000"/>
              <a:buFont typeface="Economica"/>
              <a:buChar char="●"/>
            </a:pPr>
            <a:r>
              <a:rPr b="1" lang="en-US" sz="3000">
                <a:solidFill>
                  <a:srgbClr val="0064BD"/>
                </a:solidFill>
                <a:highlight>
                  <a:srgbClr val="FFFFFF"/>
                </a:highlight>
                <a:latin typeface="Economica"/>
                <a:ea typeface="Economica"/>
                <a:cs typeface="Economica"/>
                <a:sym typeface="Economica"/>
              </a:rPr>
              <a:t>Drawback:</a:t>
            </a:r>
            <a:r>
              <a:rPr lang="en-US" sz="3000">
                <a:highlight>
                  <a:srgbClr val="FFFFFF"/>
                </a:highlight>
                <a:latin typeface="Economica"/>
                <a:ea typeface="Economica"/>
                <a:cs typeface="Economica"/>
                <a:sym typeface="Economica"/>
              </a:rPr>
              <a:t> Hashing is a one-way function, you can hash the text but you can never unhash it, ever!</a:t>
            </a:r>
            <a:endParaRPr sz="3000">
              <a:highlight>
                <a:srgbClr val="FFFFFF"/>
              </a:highlight>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g9c7f0fdb73_0_0"/>
          <p:cNvPicPr preferRelativeResize="0"/>
          <p:nvPr/>
        </p:nvPicPr>
        <p:blipFill>
          <a:blip r:embed="rId3">
            <a:alphaModFix/>
          </a:blip>
          <a:stretch>
            <a:fillRect/>
          </a:stretch>
        </p:blipFill>
        <p:spPr>
          <a:xfrm>
            <a:off x="0" y="877277"/>
            <a:ext cx="9144000" cy="51034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6fdc469fef_0_59"/>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Types of Cryptography: Hash Functions</a:t>
            </a:r>
            <a:endParaRPr/>
          </a:p>
        </p:txBody>
      </p:sp>
      <p:pic>
        <p:nvPicPr>
          <p:cNvPr id="287" name="Google Shape;287;g6fdc469fef_0_59"/>
          <p:cNvPicPr preferRelativeResize="0"/>
          <p:nvPr/>
        </p:nvPicPr>
        <p:blipFill>
          <a:blip r:embed="rId3">
            <a:alphaModFix/>
          </a:blip>
          <a:stretch>
            <a:fillRect/>
          </a:stretch>
        </p:blipFill>
        <p:spPr>
          <a:xfrm>
            <a:off x="0" y="1886211"/>
            <a:ext cx="9143999" cy="44571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7eaf8fb351_0_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Characteristics of Hash Function</a:t>
            </a:r>
            <a:endParaRPr/>
          </a:p>
        </p:txBody>
      </p:sp>
      <p:sp>
        <p:nvSpPr>
          <p:cNvPr id="294" name="Google Shape;294;g7eaf8fb351_0_0"/>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US" sz="2400">
                <a:latin typeface="Economica"/>
                <a:ea typeface="Economica"/>
                <a:cs typeface="Economica"/>
                <a:sym typeface="Economica"/>
              </a:rPr>
              <a:t>Deterministic</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US" sz="2400">
                <a:latin typeface="Economica"/>
                <a:ea typeface="Economica"/>
                <a:cs typeface="Economica"/>
                <a:sym typeface="Economica"/>
              </a:rPr>
              <a:t>Quick Computation</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US" sz="2400">
                <a:latin typeface="Economica"/>
                <a:ea typeface="Economica"/>
                <a:cs typeface="Economica"/>
                <a:sym typeface="Economica"/>
              </a:rPr>
              <a:t>Pre-image Resistance</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US" sz="2400">
                <a:latin typeface="Economica"/>
                <a:ea typeface="Economica"/>
                <a:cs typeface="Economica"/>
                <a:sym typeface="Economica"/>
              </a:rPr>
              <a:t>Randomized</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US" sz="2400">
                <a:latin typeface="Economica"/>
                <a:ea typeface="Economica"/>
                <a:cs typeface="Economica"/>
                <a:sym typeface="Economica"/>
              </a:rPr>
              <a:t>Collision Resistant</a:t>
            </a:r>
            <a:endParaRPr sz="2400">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7eaf8fb351_0_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Characteristics</a:t>
            </a:r>
            <a:r>
              <a:rPr lang="en-US"/>
              <a:t>: Deterministic</a:t>
            </a:r>
            <a:endParaRPr/>
          </a:p>
        </p:txBody>
      </p:sp>
      <p:sp>
        <p:nvSpPr>
          <p:cNvPr id="301" name="Google Shape;301;g7eaf8fb351_0_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A hash function needs to have a fixed or specific output</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It means is that it doesn’t matter what number of times you process a given input using a hash function; the result is always of the same length. </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The hashes can be random and of different patterns, but the same size/length</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Imagine getting</a:t>
            </a:r>
            <a:r>
              <a:rPr lang="en-US" sz="3000">
                <a:highlight>
                  <a:srgbClr val="FFFFFF"/>
                </a:highlight>
                <a:latin typeface="Economica"/>
                <a:ea typeface="Economica"/>
                <a:cs typeface="Economica"/>
                <a:sym typeface="Economica"/>
              </a:rPr>
              <a:t> different </a:t>
            </a:r>
            <a:r>
              <a:rPr lang="en-US" sz="3000">
                <a:highlight>
                  <a:srgbClr val="FFFFFF"/>
                </a:highlight>
                <a:latin typeface="Economica"/>
                <a:ea typeface="Economica"/>
                <a:cs typeface="Economica"/>
                <a:sym typeface="Economica"/>
              </a:rPr>
              <a:t>results</a:t>
            </a:r>
            <a:r>
              <a:rPr lang="en-US" sz="3000">
                <a:highlight>
                  <a:srgbClr val="FFFFFF"/>
                </a:highlight>
                <a:latin typeface="Economica"/>
                <a:ea typeface="Economica"/>
                <a:cs typeface="Economica"/>
                <a:sym typeface="Economica"/>
              </a:rPr>
              <a:t> for every transaction </a:t>
            </a:r>
            <a:r>
              <a:rPr lang="en-US" sz="3000">
                <a:highlight>
                  <a:srgbClr val="FFFFFF"/>
                </a:highlight>
                <a:latin typeface="Economica"/>
                <a:ea typeface="Economica"/>
                <a:cs typeface="Economica"/>
                <a:sym typeface="Economica"/>
              </a:rPr>
              <a:t>you record</a:t>
            </a:r>
            <a:r>
              <a:rPr lang="en-US" sz="3000">
                <a:highlight>
                  <a:srgbClr val="FFFFFF"/>
                </a:highlight>
                <a:latin typeface="Economica"/>
                <a:ea typeface="Economica"/>
                <a:cs typeface="Economica"/>
                <a:sym typeface="Economica"/>
              </a:rPr>
              <a:t>. It will be impossible for you to keep track of every input data using the hash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7eaf8fb351_0_12"/>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Characteristics: Quick Computation </a:t>
            </a:r>
            <a:endParaRPr/>
          </a:p>
        </p:txBody>
      </p:sp>
      <p:sp>
        <p:nvSpPr>
          <p:cNvPr id="308" name="Google Shape;308;g7eaf8fb351_0_12"/>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The hash function should be capable of returning the hash of input quickly. If the process isn’t fast enough then the system simply won’t be efficient.</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If an ordinary computer needed several minutes to process a cryptographic hash function and receive the output, it would not be very practical. </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Nowadays, an average home computer can process an advanced hash function in just a small fraction of a second, hence its not a point of concern.</a:t>
            </a:r>
            <a:endParaRPr sz="1200">
              <a:latin typeface="Arial"/>
              <a:ea typeface="Arial"/>
              <a:cs typeface="Arial"/>
              <a:sym typeface="Arial"/>
            </a:endParaRPr>
          </a:p>
          <a:p>
            <a:pPr indent="0" lvl="0" marL="0" rtl="0" algn="l">
              <a:spcBef>
                <a:spcPts val="1600"/>
              </a:spcBef>
              <a:spcAft>
                <a:spcPts val="1600"/>
              </a:spcAft>
              <a:buNone/>
            </a:pPr>
            <a:r>
              <a:t/>
            </a:r>
            <a:endParaRPr sz="1500">
              <a:solidFill>
                <a:srgbClr val="424D58"/>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7eaf8fb351_0_18"/>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Characteristics: Pre-image Resistance</a:t>
            </a:r>
            <a:endParaRPr/>
          </a:p>
        </p:txBody>
      </p:sp>
      <p:sp>
        <p:nvSpPr>
          <p:cNvPr id="315" name="Google Shape;315;g7eaf8fb351_0_18"/>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rtl="0" algn="just">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Pre-image resistance means that the output of a cryptographic hash function must not reveal any information about the input</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If a hash function ‘h’ produced a hash value ‘z’, then it should be a difficult process to find any input value ‘x’ that hashes to ‘z’</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If a single word produces small hash and a paragraph produces large hash then it will be a big clue for the hackers to narrow down their brute-force search.</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This property protects against an attacker who only has a hash value and is trying to find the input</a:t>
            </a:r>
            <a:endParaRPr sz="3000">
              <a:highlight>
                <a:srgbClr val="FFFFFF"/>
              </a:highlight>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7eaf8fb351_0_24"/>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Characteristics: Randomized</a:t>
            </a:r>
            <a:endParaRPr/>
          </a:p>
        </p:txBody>
      </p:sp>
      <p:sp>
        <p:nvSpPr>
          <p:cNvPr id="322" name="Google Shape;322;g7eaf8fb351_0_24"/>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Hash functions should produce different outputs for every input, even if the input data differs by only a digit or letter</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Hash of ‘Alpha’ should never be equal to hash of ‘Alpha1’, ‘1Alpha’, ‘Alp1ha’, ‘Al pha’, ‘alpha’ or any other such </a:t>
            </a:r>
            <a:r>
              <a:rPr lang="en-US" sz="3000">
                <a:highlight>
                  <a:srgbClr val="FFFFFF"/>
                </a:highlight>
                <a:latin typeface="Economica"/>
                <a:ea typeface="Economica"/>
                <a:cs typeface="Economica"/>
                <a:sym typeface="Economica"/>
              </a:rPr>
              <a:t>combination</a:t>
            </a:r>
            <a:r>
              <a:rPr lang="en-US" sz="3000">
                <a:highlight>
                  <a:srgbClr val="FFFFFF"/>
                </a:highlight>
                <a:latin typeface="Economica"/>
                <a:ea typeface="Economica"/>
                <a:cs typeface="Economica"/>
                <a:sym typeface="Economica"/>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7eaf8fb351_0_3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Characteristics: Collision Resistant</a:t>
            </a:r>
            <a:endParaRPr/>
          </a:p>
        </p:txBody>
      </p:sp>
      <p:sp>
        <p:nvSpPr>
          <p:cNvPr id="329" name="Google Shape;329;g7eaf8fb351_0_30"/>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It must be extremely unlikely to find two different inputs that produce the same output</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There are infinite possible inputs that can be entered into a hash function However, outputs are of a fixed length. </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This means that there are a finite number of outputs that a hash function can produce. </a:t>
            </a:r>
            <a:endParaRPr sz="3000">
              <a:highlight>
                <a:srgbClr val="FFFFFF"/>
              </a:highlight>
              <a:latin typeface="Economica"/>
              <a:ea typeface="Economica"/>
              <a:cs typeface="Economica"/>
              <a:sym typeface="Economica"/>
            </a:endParaRPr>
          </a:p>
          <a:p>
            <a:pPr indent="-419100" lvl="0" marL="457200" marR="0" rtl="0" algn="just">
              <a:lnSpc>
                <a:spcPct val="115000"/>
              </a:lnSpc>
              <a:spcBef>
                <a:spcPts val="0"/>
              </a:spcBef>
              <a:spcAft>
                <a:spcPts val="0"/>
              </a:spcAft>
              <a:buSzPts val="3000"/>
              <a:buFont typeface="Economica"/>
              <a:buChar char="●"/>
            </a:pPr>
            <a:r>
              <a:rPr lang="en-US" sz="3000">
                <a:highlight>
                  <a:srgbClr val="FFFFFF"/>
                </a:highlight>
                <a:latin typeface="Economica"/>
                <a:ea typeface="Economica"/>
                <a:cs typeface="Economica"/>
                <a:sym typeface="Economica"/>
              </a:rPr>
              <a:t>It is a mathematical certainty that more than one input will produce the same output, however a good hash function should avoid this.</a:t>
            </a:r>
            <a:endParaRPr sz="12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7eaf8fb351_0_3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Variations of Hash Functions</a:t>
            </a:r>
            <a:endParaRPr/>
          </a:p>
        </p:txBody>
      </p:sp>
      <p:sp>
        <p:nvSpPr>
          <p:cNvPr id="336" name="Google Shape;336;g7eaf8fb351_0_3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Message Digest</a:t>
            </a:r>
            <a:endParaRPr sz="2400"/>
          </a:p>
          <a:p>
            <a:pPr indent="-381000" lvl="0" marL="457200" rtl="0" algn="l">
              <a:spcBef>
                <a:spcPts val="0"/>
              </a:spcBef>
              <a:spcAft>
                <a:spcPts val="0"/>
              </a:spcAft>
              <a:buSzPts val="2400"/>
              <a:buChar char="●"/>
            </a:pPr>
            <a:r>
              <a:rPr lang="en-US" sz="2400"/>
              <a:t>RIPEMD</a:t>
            </a:r>
            <a:endParaRPr sz="2400"/>
          </a:p>
          <a:p>
            <a:pPr indent="-381000" lvl="0" marL="457200" rtl="0" algn="l">
              <a:spcBef>
                <a:spcPts val="0"/>
              </a:spcBef>
              <a:spcAft>
                <a:spcPts val="0"/>
              </a:spcAft>
              <a:buSzPts val="2400"/>
              <a:buChar char="●"/>
            </a:pPr>
            <a:r>
              <a:rPr lang="en-US" sz="2400"/>
              <a:t>Whirlpool</a:t>
            </a:r>
            <a:endParaRPr sz="2400"/>
          </a:p>
          <a:p>
            <a:pPr indent="-381000" lvl="0" marL="457200" rtl="0" algn="l">
              <a:spcBef>
                <a:spcPts val="0"/>
              </a:spcBef>
              <a:spcAft>
                <a:spcPts val="0"/>
              </a:spcAft>
              <a:buSzPts val="2400"/>
              <a:buChar char="●"/>
            </a:pPr>
            <a:r>
              <a:rPr lang="en-US" sz="2400"/>
              <a:t>Secure Hashing Algorithm</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7eaf8fb351_0_67"/>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Variations: Message Digest</a:t>
            </a:r>
            <a:endParaRPr/>
          </a:p>
        </p:txBody>
      </p:sp>
      <p:sp>
        <p:nvSpPr>
          <p:cNvPr id="343" name="Google Shape;343;g7eaf8fb351_0_67"/>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MD family comprises of hash functions MD2, MD4, MD5 and MD6. It’s a 128-bit hash function that was adopted as Internet Standard</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MD5 digests have been widely used in the software world to provide assurance about integrity of transferred file. For example, file servers often provide a pre-computed MD5 checksum for the files.</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In 2004, collisions were found in MD5. An analytical attack was reported to be successful only in an hour by using computer cluster. This collision attack resulted in compromised MD5 and hence it is no longer recommended for use.</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7eaf8fb351_0_95"/>
          <p:cNvPicPr preferRelativeResize="0"/>
          <p:nvPr/>
        </p:nvPicPr>
        <p:blipFill>
          <a:blip r:embed="rId3">
            <a:alphaModFix/>
          </a:blip>
          <a:stretch>
            <a:fillRect/>
          </a:stretch>
        </p:blipFill>
        <p:spPr>
          <a:xfrm>
            <a:off x="372700" y="590550"/>
            <a:ext cx="8096250" cy="567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800" u="none">
                <a:solidFill>
                  <a:schemeClr val="dk1"/>
                </a:solidFill>
              </a:rPr>
              <a:t>Security</a:t>
            </a:r>
            <a:endParaRPr sz="4800"/>
          </a:p>
        </p:txBody>
      </p:sp>
      <p:sp>
        <p:nvSpPr>
          <p:cNvPr id="92" name="Google Shape;92;p4"/>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None/>
            </a:pPr>
            <a:r>
              <a:rPr b="1" i="0" lang="en-US" sz="2600" u="none">
                <a:solidFill>
                  <a:schemeClr val="dk1"/>
                </a:solidFill>
                <a:latin typeface="Economica"/>
                <a:ea typeface="Economica"/>
                <a:cs typeface="Economica"/>
                <a:sym typeface="Economica"/>
              </a:rPr>
              <a:t>Confidentiality</a:t>
            </a:r>
            <a:r>
              <a:rPr i="0" lang="en-US" sz="2600" u="none">
                <a:solidFill>
                  <a:schemeClr val="dk1"/>
                </a:solidFill>
                <a:latin typeface="Economica"/>
                <a:ea typeface="Economica"/>
                <a:cs typeface="Economica"/>
                <a:sym typeface="Economica"/>
              </a:rPr>
              <a:t>:</a:t>
            </a:r>
            <a:endParaRPr b="1" i="0" sz="2600" u="none">
              <a:solidFill>
                <a:schemeClr val="dk1"/>
              </a:solidFill>
              <a:latin typeface="Economica"/>
              <a:ea typeface="Economica"/>
              <a:cs typeface="Economica"/>
              <a:sym typeface="Economica"/>
            </a:endParaRPr>
          </a:p>
          <a:p>
            <a:pPr indent="0" lvl="1" marL="457200" rtl="0" algn="just">
              <a:lnSpc>
                <a:spcPct val="90000"/>
              </a:lnSpc>
              <a:spcBef>
                <a:spcPts val="400"/>
              </a:spcBef>
              <a:spcAft>
                <a:spcPts val="0"/>
              </a:spcAft>
              <a:buClr>
                <a:schemeClr val="dk1"/>
              </a:buClr>
              <a:buSzPts val="2000"/>
              <a:buNone/>
            </a:pPr>
            <a:r>
              <a:rPr i="0" lang="en-US" sz="2600" u="none">
                <a:solidFill>
                  <a:schemeClr val="dk1"/>
                </a:solidFill>
                <a:latin typeface="Economica"/>
                <a:ea typeface="Economica"/>
                <a:cs typeface="Economica"/>
                <a:sym typeface="Economica"/>
              </a:rPr>
              <a:t>Assurance that information is shared only among authorised people or organisations</a:t>
            </a:r>
            <a:endParaRPr sz="2600">
              <a:latin typeface="Economica"/>
              <a:ea typeface="Economica"/>
              <a:cs typeface="Economica"/>
              <a:sym typeface="Economica"/>
            </a:endParaRPr>
          </a:p>
          <a:p>
            <a:pPr indent="0" lvl="1" marL="457200" rtl="0" algn="l">
              <a:lnSpc>
                <a:spcPct val="90000"/>
              </a:lnSpc>
              <a:spcBef>
                <a:spcPts val="400"/>
              </a:spcBef>
              <a:spcAft>
                <a:spcPts val="0"/>
              </a:spcAft>
              <a:buClr>
                <a:srgbClr val="888888"/>
              </a:buClr>
              <a:buSzPts val="2000"/>
              <a:buNone/>
            </a:pPr>
            <a:r>
              <a:t/>
            </a:r>
            <a:endParaRPr i="0" sz="2600" u="none">
              <a:solidFill>
                <a:schemeClr val="dk1"/>
              </a:solidFill>
              <a:latin typeface="Economica"/>
              <a:ea typeface="Economica"/>
              <a:cs typeface="Economica"/>
              <a:sym typeface="Economica"/>
            </a:endParaRPr>
          </a:p>
          <a:p>
            <a:pPr indent="0" lvl="0" marL="0" rtl="0" algn="l">
              <a:lnSpc>
                <a:spcPct val="90000"/>
              </a:lnSpc>
              <a:spcBef>
                <a:spcPts val="420"/>
              </a:spcBef>
              <a:spcAft>
                <a:spcPts val="0"/>
              </a:spcAft>
              <a:buClr>
                <a:schemeClr val="dk1"/>
              </a:buClr>
              <a:buSzPts val="2100"/>
              <a:buNone/>
            </a:pPr>
            <a:r>
              <a:rPr b="1" i="0" lang="en-US" sz="2600" u="none">
                <a:solidFill>
                  <a:schemeClr val="dk1"/>
                </a:solidFill>
                <a:latin typeface="Economica"/>
                <a:ea typeface="Economica"/>
                <a:cs typeface="Economica"/>
                <a:sym typeface="Economica"/>
              </a:rPr>
              <a:t>Integrity</a:t>
            </a:r>
            <a:r>
              <a:rPr i="0" lang="en-US" sz="2600" u="none">
                <a:solidFill>
                  <a:schemeClr val="dk1"/>
                </a:solidFill>
                <a:latin typeface="Economica"/>
                <a:ea typeface="Economica"/>
                <a:cs typeface="Economica"/>
                <a:sym typeface="Economica"/>
              </a:rPr>
              <a:t>:</a:t>
            </a:r>
            <a:endParaRPr b="1" i="0" sz="2600" u="none">
              <a:solidFill>
                <a:schemeClr val="dk1"/>
              </a:solidFill>
              <a:latin typeface="Economica"/>
              <a:ea typeface="Economica"/>
              <a:cs typeface="Economica"/>
              <a:sym typeface="Economica"/>
            </a:endParaRPr>
          </a:p>
          <a:p>
            <a:pPr indent="0" lvl="1" marL="457200" rtl="0" algn="just">
              <a:lnSpc>
                <a:spcPct val="90000"/>
              </a:lnSpc>
              <a:spcBef>
                <a:spcPts val="400"/>
              </a:spcBef>
              <a:spcAft>
                <a:spcPts val="0"/>
              </a:spcAft>
              <a:buClr>
                <a:schemeClr val="dk1"/>
              </a:buClr>
              <a:buSzPts val="2000"/>
              <a:buNone/>
            </a:pPr>
            <a:r>
              <a:rPr i="0" lang="en-US" sz="2600" u="none">
                <a:solidFill>
                  <a:schemeClr val="dk1"/>
                </a:solidFill>
                <a:latin typeface="Economica"/>
                <a:ea typeface="Economica"/>
                <a:cs typeface="Economica"/>
                <a:sym typeface="Economica"/>
              </a:rPr>
              <a:t>Assurance that the information is authentic and complete; ensuring that information can be relied upon to be sufficiently accurate for its purpose</a:t>
            </a:r>
            <a:endParaRPr sz="2600">
              <a:latin typeface="Economica"/>
              <a:ea typeface="Economica"/>
              <a:cs typeface="Economica"/>
              <a:sym typeface="Economica"/>
            </a:endParaRPr>
          </a:p>
          <a:p>
            <a:pPr indent="0" lvl="1" marL="457200" rtl="0" algn="l">
              <a:lnSpc>
                <a:spcPct val="90000"/>
              </a:lnSpc>
              <a:spcBef>
                <a:spcPts val="400"/>
              </a:spcBef>
              <a:spcAft>
                <a:spcPts val="0"/>
              </a:spcAft>
              <a:buClr>
                <a:srgbClr val="888888"/>
              </a:buClr>
              <a:buSzPts val="2000"/>
              <a:buNone/>
            </a:pPr>
            <a:r>
              <a:t/>
            </a:r>
            <a:endParaRPr i="0" sz="2600" u="none">
              <a:solidFill>
                <a:schemeClr val="dk1"/>
              </a:solidFill>
              <a:latin typeface="Economica"/>
              <a:ea typeface="Economica"/>
              <a:cs typeface="Economica"/>
              <a:sym typeface="Economica"/>
            </a:endParaRPr>
          </a:p>
          <a:p>
            <a:pPr indent="0" lvl="0" marL="0" rtl="0" algn="l">
              <a:lnSpc>
                <a:spcPct val="90000"/>
              </a:lnSpc>
              <a:spcBef>
                <a:spcPts val="420"/>
              </a:spcBef>
              <a:spcAft>
                <a:spcPts val="0"/>
              </a:spcAft>
              <a:buClr>
                <a:schemeClr val="dk1"/>
              </a:buClr>
              <a:buSzPts val="2100"/>
              <a:buNone/>
            </a:pPr>
            <a:r>
              <a:rPr b="1" i="0" lang="en-US" sz="2600" u="none">
                <a:solidFill>
                  <a:schemeClr val="dk1"/>
                </a:solidFill>
                <a:latin typeface="Economica"/>
                <a:ea typeface="Economica"/>
                <a:cs typeface="Economica"/>
                <a:sym typeface="Economica"/>
              </a:rPr>
              <a:t>Availability</a:t>
            </a:r>
            <a:r>
              <a:rPr i="0" lang="en-US" sz="2600" u="none">
                <a:solidFill>
                  <a:schemeClr val="dk1"/>
                </a:solidFill>
                <a:latin typeface="Economica"/>
                <a:ea typeface="Economica"/>
                <a:cs typeface="Economica"/>
                <a:sym typeface="Economica"/>
              </a:rPr>
              <a:t>:</a:t>
            </a:r>
            <a:endParaRPr b="1" i="0" sz="2600" u="none">
              <a:solidFill>
                <a:schemeClr val="dk1"/>
              </a:solidFill>
              <a:latin typeface="Economica"/>
              <a:ea typeface="Economica"/>
              <a:cs typeface="Economica"/>
              <a:sym typeface="Economica"/>
            </a:endParaRPr>
          </a:p>
          <a:p>
            <a:pPr indent="0" lvl="1" marL="457200" rtl="0" algn="just">
              <a:lnSpc>
                <a:spcPct val="90000"/>
              </a:lnSpc>
              <a:spcBef>
                <a:spcPts val="400"/>
              </a:spcBef>
              <a:spcAft>
                <a:spcPts val="0"/>
              </a:spcAft>
              <a:buClr>
                <a:schemeClr val="dk1"/>
              </a:buClr>
              <a:buSzPts val="2000"/>
              <a:buNone/>
            </a:pPr>
            <a:r>
              <a:rPr i="0" lang="en-US" sz="2600" u="none">
                <a:solidFill>
                  <a:schemeClr val="dk1"/>
                </a:solidFill>
                <a:latin typeface="Economica"/>
                <a:ea typeface="Economica"/>
                <a:cs typeface="Economica"/>
                <a:sym typeface="Economica"/>
              </a:rPr>
              <a:t>Assurance that the systems responsible for delivering, storing and processing information are accessible when needed, by those who need them </a:t>
            </a:r>
            <a:endParaRPr sz="2600">
              <a:latin typeface="Economica"/>
              <a:ea typeface="Economica"/>
              <a:cs typeface="Economica"/>
              <a:sym typeface="Economic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7eaf8fb351_0_81"/>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Variations: RIPEMD</a:t>
            </a:r>
            <a:endParaRPr/>
          </a:p>
        </p:txBody>
      </p:sp>
      <p:sp>
        <p:nvSpPr>
          <p:cNvPr id="356" name="Google Shape;356;g7eaf8fb351_0_81"/>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Acronym for RACE Integrity Primitives Evaluation Message Digest</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This set of hash functions was designed by open research community and generally known as a family of European hash functions</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Versions: RIPEMD-128, RIPEMD-160, RIPEMD-256 and RIPEMD-326</a:t>
            </a:r>
            <a:endParaRPr sz="2400">
              <a:highlight>
                <a:srgbClr val="FFFFFF"/>
              </a:highlight>
              <a:latin typeface="Economica"/>
              <a:ea typeface="Economica"/>
              <a:cs typeface="Economica"/>
              <a:sym typeface="Economic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7eaf8fb351_0_88"/>
          <p:cNvPicPr preferRelativeResize="0"/>
          <p:nvPr/>
        </p:nvPicPr>
        <p:blipFill>
          <a:blip r:embed="rId3">
            <a:alphaModFix/>
          </a:blip>
          <a:stretch>
            <a:fillRect/>
          </a:stretch>
        </p:blipFill>
        <p:spPr>
          <a:xfrm>
            <a:off x="714375" y="0"/>
            <a:ext cx="771525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7eaf8fb351_0_102"/>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Variations: Whirlpool</a:t>
            </a:r>
            <a:endParaRPr/>
          </a:p>
        </p:txBody>
      </p:sp>
      <p:sp>
        <p:nvSpPr>
          <p:cNvPr id="369" name="Google Shape;369;g7eaf8fb351_0_102"/>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A symmetric key based 256-bit hash function based on AES</a:t>
            </a:r>
            <a:endParaRPr sz="2400">
              <a:highlight>
                <a:srgbClr val="FFFFFF"/>
              </a:highlight>
              <a:latin typeface="Economica"/>
              <a:ea typeface="Economica"/>
              <a:cs typeface="Economica"/>
              <a:sym typeface="Economica"/>
            </a:endParaRPr>
          </a:p>
          <a:p>
            <a:pPr indent="-381000" lvl="0" marL="457200" rtl="0" algn="just">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Whirlpool takes a message of any length less than 2</a:t>
            </a:r>
            <a:r>
              <a:rPr baseline="30000" lang="en-US" sz="2400">
                <a:highlight>
                  <a:srgbClr val="FFFFFF"/>
                </a:highlight>
                <a:latin typeface="Economica"/>
                <a:ea typeface="Economica"/>
                <a:cs typeface="Economica"/>
                <a:sym typeface="Economica"/>
              </a:rPr>
              <a:t>256</a:t>
            </a:r>
            <a:r>
              <a:rPr lang="en-US" sz="2400">
                <a:highlight>
                  <a:srgbClr val="FFFFFF"/>
                </a:highlight>
                <a:latin typeface="Economica"/>
                <a:ea typeface="Economica"/>
                <a:cs typeface="Economica"/>
                <a:sym typeface="Economica"/>
              </a:rPr>
              <a:t> bits and returns a 512-bit </a:t>
            </a:r>
            <a:r>
              <a:rPr lang="en-US" sz="2400">
                <a:highlight>
                  <a:srgbClr val="FFFFFF"/>
                </a:highlight>
                <a:uFill>
                  <a:noFill/>
                </a:uFill>
                <a:latin typeface="Economica"/>
                <a:ea typeface="Economica"/>
                <a:cs typeface="Economica"/>
                <a:sym typeface="Economica"/>
                <a:hlinkClick r:id="rId3"/>
              </a:rPr>
              <a:t>message diges</a:t>
            </a:r>
            <a:r>
              <a:rPr lang="en-US" sz="2400">
                <a:highlight>
                  <a:srgbClr val="FFFFFF"/>
                </a:highlight>
                <a:latin typeface="Economica"/>
                <a:ea typeface="Economica"/>
                <a:cs typeface="Economica"/>
                <a:sym typeface="Economica"/>
              </a:rPr>
              <a:t>t</a:t>
            </a:r>
            <a:endParaRPr sz="2400">
              <a:highlight>
                <a:srgbClr val="FFFFFF"/>
              </a:highlight>
              <a:latin typeface="Economica"/>
              <a:ea typeface="Economica"/>
              <a:cs typeface="Economica"/>
              <a:sym typeface="Economica"/>
            </a:endParaRPr>
          </a:p>
          <a:p>
            <a:pPr indent="-381000" lvl="0" marL="457200" rtl="0" algn="just">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Whirlpool is open source algorithm with permission to modify and use it in any from</a:t>
            </a:r>
            <a:endParaRPr sz="2400">
              <a:highlight>
                <a:srgbClr val="FFFFFF"/>
              </a:highlight>
              <a:latin typeface="Economica"/>
              <a:ea typeface="Economica"/>
              <a:cs typeface="Economica"/>
              <a:sym typeface="Economica"/>
            </a:endParaRPr>
          </a:p>
          <a:p>
            <a:pPr indent="0" lvl="0" marL="0" rtl="0" algn="l">
              <a:spcBef>
                <a:spcPts val="16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7eaf8fb351_0_109"/>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g7eaf8fb351_0_109"/>
          <p:cNvPicPr preferRelativeResize="0"/>
          <p:nvPr/>
        </p:nvPicPr>
        <p:blipFill>
          <a:blip r:embed="rId3">
            <a:alphaModFix/>
          </a:blip>
          <a:stretch>
            <a:fillRect/>
          </a:stretch>
        </p:blipFill>
        <p:spPr>
          <a:xfrm>
            <a:off x="0" y="1000886"/>
            <a:ext cx="9143998" cy="48562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7eaf8fb351_0_74"/>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Variations: Secure Hash Algorithm</a:t>
            </a:r>
            <a:endParaRPr/>
          </a:p>
        </p:txBody>
      </p:sp>
      <p:sp>
        <p:nvSpPr>
          <p:cNvPr id="383" name="Google Shape;383;g7eaf8fb351_0_74"/>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68300" lvl="0" marL="457200" marR="0" rtl="0" algn="just">
              <a:lnSpc>
                <a:spcPct val="115000"/>
              </a:lnSpc>
              <a:spcBef>
                <a:spcPts val="0"/>
              </a:spcBef>
              <a:spcAft>
                <a:spcPts val="0"/>
              </a:spcAft>
              <a:buSzPts val="2200"/>
              <a:buFont typeface="Economica"/>
              <a:buChar char="●"/>
            </a:pPr>
            <a:r>
              <a:rPr lang="en-US" sz="2200">
                <a:highlight>
                  <a:srgbClr val="FFFFFF"/>
                </a:highlight>
                <a:latin typeface="Economica"/>
                <a:ea typeface="Economica"/>
                <a:cs typeface="Economica"/>
                <a:sym typeface="Economica"/>
              </a:rPr>
              <a:t>The original version is SHA-0, a 160-bit hash function, was published by the National Institute of Standards and Technology (NIST) in 1993. It had few weaknesses and did not become very popular.</a:t>
            </a:r>
            <a:endParaRPr sz="2200">
              <a:highlight>
                <a:srgbClr val="FFFFFF"/>
              </a:highlight>
              <a:latin typeface="Economica"/>
              <a:ea typeface="Economica"/>
              <a:cs typeface="Economica"/>
              <a:sym typeface="Economica"/>
            </a:endParaRPr>
          </a:p>
          <a:p>
            <a:pPr indent="-368300" lvl="0" marL="457200" marR="0" rtl="0" algn="just">
              <a:lnSpc>
                <a:spcPct val="115000"/>
              </a:lnSpc>
              <a:spcBef>
                <a:spcPts val="0"/>
              </a:spcBef>
              <a:spcAft>
                <a:spcPts val="0"/>
              </a:spcAft>
              <a:buSzPts val="2200"/>
              <a:buFont typeface="Economica"/>
              <a:buChar char="●"/>
            </a:pPr>
            <a:r>
              <a:rPr lang="en-US" sz="2200">
                <a:highlight>
                  <a:srgbClr val="FFFFFF"/>
                </a:highlight>
                <a:latin typeface="Economica"/>
                <a:ea typeface="Economica"/>
                <a:cs typeface="Economica"/>
                <a:sym typeface="Economica"/>
              </a:rPr>
              <a:t>SHA-1 is the most widely used of the existing SHA hash functions which was made to remove weaknesses of SHA-0. most common use: Secure Socket Layer (SSL) security. However in 2005 collision vulnerability was found in SHA-1.</a:t>
            </a:r>
            <a:endParaRPr sz="2200">
              <a:highlight>
                <a:srgbClr val="FFFFFF"/>
              </a:highlight>
              <a:latin typeface="Economica"/>
              <a:ea typeface="Economica"/>
              <a:cs typeface="Economica"/>
              <a:sym typeface="Economica"/>
            </a:endParaRPr>
          </a:p>
          <a:p>
            <a:pPr indent="-368300" lvl="0" marL="457200" marR="0" rtl="0" algn="just">
              <a:lnSpc>
                <a:spcPct val="115000"/>
              </a:lnSpc>
              <a:spcBef>
                <a:spcPts val="0"/>
              </a:spcBef>
              <a:spcAft>
                <a:spcPts val="0"/>
              </a:spcAft>
              <a:buSzPts val="2200"/>
              <a:buFont typeface="Economica"/>
              <a:buChar char="●"/>
            </a:pPr>
            <a:r>
              <a:rPr lang="en-US" sz="2200">
                <a:highlight>
                  <a:srgbClr val="FFFFFF"/>
                </a:highlight>
                <a:latin typeface="Economica"/>
                <a:ea typeface="Economica"/>
                <a:cs typeface="Economica"/>
                <a:sym typeface="Economica"/>
              </a:rPr>
              <a:t>SHA-2 fixed the collision weakness of SHA-1. SHA-2 family has four further variants, SHA-224, SHA-256, SHA-384, and SHA-512 depending up on number of bits in their hash value. No successful attacks have yet been reported on SHA-2 hash function. most common use: Bitcoin</a:t>
            </a:r>
            <a:endParaRPr sz="2200">
              <a:highlight>
                <a:srgbClr val="FFFFFF"/>
              </a:highlight>
              <a:latin typeface="Economica"/>
              <a:ea typeface="Economica"/>
              <a:cs typeface="Economica"/>
              <a:sym typeface="Economica"/>
            </a:endParaRPr>
          </a:p>
          <a:p>
            <a:pPr indent="-368300" lvl="0" marL="457200" marR="0" rtl="0" algn="just">
              <a:lnSpc>
                <a:spcPct val="115000"/>
              </a:lnSpc>
              <a:spcBef>
                <a:spcPts val="0"/>
              </a:spcBef>
              <a:spcAft>
                <a:spcPts val="0"/>
              </a:spcAft>
              <a:buSzPts val="2200"/>
              <a:buFont typeface="Economica"/>
              <a:buChar char="●"/>
            </a:pPr>
            <a:r>
              <a:rPr lang="en-US" sz="2200">
                <a:highlight>
                  <a:srgbClr val="FFFFFF"/>
                </a:highlight>
                <a:latin typeface="Economica"/>
                <a:ea typeface="Economica"/>
                <a:cs typeface="Economica"/>
                <a:sym typeface="Economica"/>
              </a:rPr>
              <a:t>In October 2012, the NIST chose the Keccak algorithm as the new SHA-3 standard. Keccak offers many benefits, such as efficient performance and good resistance for attacks. most common use: Ethereum</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7eaf8fb351_0_195"/>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SHA-256 Step 1: Append Padding Bits</a:t>
            </a:r>
            <a:endParaRPr/>
          </a:p>
        </p:txBody>
      </p:sp>
      <p:sp>
        <p:nvSpPr>
          <p:cNvPr id="390" name="Google Shape;390;g7eaf8fb351_0_195"/>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First step of hashing function begins with appending bits to our original message, so that its length will be same to the standard length required for the hash function. </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To do so, first the original message is converted into hexadecimal</a:t>
            </a:r>
            <a:endParaRPr sz="2400">
              <a:highlight>
                <a:srgbClr val="FFFFFF"/>
              </a:highlight>
              <a:latin typeface="Economica"/>
              <a:ea typeface="Economica"/>
              <a:cs typeface="Economica"/>
              <a:sym typeface="Economica"/>
            </a:endParaRPr>
          </a:p>
          <a:p>
            <a:pPr indent="-381000" lvl="1" marL="9144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e.g. message = ‘ABC’; hex = ‘414243’ </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Then few extra bits are added in the hex. The number of bits added are calculated as such so that after addition of these bits the length of the message should be exactly 64 bits less than a multiple of 512</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added bits should begin with ‘1’ and end with ‘0’</a:t>
            </a:r>
            <a:endParaRPr sz="2400">
              <a:highlight>
                <a:srgbClr val="FFFFFF"/>
              </a:highlight>
              <a:latin typeface="Economica"/>
              <a:ea typeface="Economica"/>
              <a:cs typeface="Economica"/>
              <a:sym typeface="Economica"/>
            </a:endParaRPr>
          </a:p>
          <a:p>
            <a:pPr indent="0" lvl="0" marL="0" rtl="0" algn="l">
              <a:spcBef>
                <a:spcPts val="1600"/>
              </a:spcBef>
              <a:spcAft>
                <a:spcPts val="160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7eaf8fb351_0_203"/>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7eaf8fb351_0_203"/>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g7eaf8fb351_0_203"/>
          <p:cNvPicPr preferRelativeResize="0"/>
          <p:nvPr/>
        </p:nvPicPr>
        <p:blipFill>
          <a:blip r:embed="rId3">
            <a:alphaModFix/>
          </a:blip>
          <a:stretch>
            <a:fillRect/>
          </a:stretch>
        </p:blipFill>
        <p:spPr>
          <a:xfrm>
            <a:off x="0" y="649829"/>
            <a:ext cx="9143999" cy="2692991"/>
          </a:xfrm>
          <a:prstGeom prst="rect">
            <a:avLst/>
          </a:prstGeom>
          <a:noFill/>
          <a:ln>
            <a:noFill/>
          </a:ln>
        </p:spPr>
      </p:pic>
      <p:pic>
        <p:nvPicPr>
          <p:cNvPr id="399" name="Google Shape;399;g7eaf8fb351_0_203"/>
          <p:cNvPicPr preferRelativeResize="0"/>
          <p:nvPr/>
        </p:nvPicPr>
        <p:blipFill>
          <a:blip r:embed="rId4">
            <a:alphaModFix/>
          </a:blip>
          <a:stretch>
            <a:fillRect/>
          </a:stretch>
        </p:blipFill>
        <p:spPr>
          <a:xfrm>
            <a:off x="0" y="3907056"/>
            <a:ext cx="9144000" cy="14602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7eaf8fb351_0_213"/>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SHA-256 Step 2: Append Length Bits</a:t>
            </a:r>
            <a:endParaRPr/>
          </a:p>
        </p:txBody>
      </p:sp>
      <p:sp>
        <p:nvSpPr>
          <p:cNvPr id="406" name="Google Shape;406;g7eaf8fb351_0_213"/>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After appending padding bits to the original message length bits are appended to the message, which is equivalent to 64 bits</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Goal is to make the overall message an exact multiple of 512</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way to calculate these 64 bits is by calculating the modulo of the original message, i.e. the one without the padding</a:t>
            </a:r>
            <a:endParaRPr sz="2400">
              <a:highlight>
                <a:srgbClr val="FFFFFF"/>
              </a:highlight>
              <a:latin typeface="Economica"/>
              <a:ea typeface="Economica"/>
              <a:cs typeface="Economica"/>
              <a:sym typeface="Economica"/>
            </a:endParaRPr>
          </a:p>
        </p:txBody>
      </p:sp>
      <p:pic>
        <p:nvPicPr>
          <p:cNvPr id="407" name="Google Shape;407;g7eaf8fb351_0_213"/>
          <p:cNvPicPr preferRelativeResize="0"/>
          <p:nvPr/>
        </p:nvPicPr>
        <p:blipFill>
          <a:blip r:embed="rId3">
            <a:alphaModFix/>
          </a:blip>
          <a:stretch>
            <a:fillRect/>
          </a:stretch>
        </p:blipFill>
        <p:spPr>
          <a:xfrm>
            <a:off x="2508100" y="3834450"/>
            <a:ext cx="4127800" cy="2862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7eaf8fb351_0_221"/>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SHA-256 Step 3: Initialize the Buffers</a:t>
            </a:r>
            <a:endParaRPr/>
          </a:p>
        </p:txBody>
      </p:sp>
      <p:sp>
        <p:nvSpPr>
          <p:cNvPr id="414" name="Google Shape;414;g7eaf8fb351_0_221"/>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A buffer of 64 unique and constant values are saved in array which will be used in the processing of the main hash function</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These buffer values have precise specificity and are used to make the hashes collision resistant</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These initial hash values are the 64-bit binary expansion of the fractional part of the square root of the 9th through 16th primes (23, 29, 31, ..., 53)</a:t>
            </a:r>
            <a:endParaRPr sz="2400">
              <a:highlight>
                <a:srgbClr val="FFFFFF"/>
              </a:highlight>
              <a:latin typeface="Economica"/>
              <a:ea typeface="Economica"/>
              <a:cs typeface="Economica"/>
              <a:sym typeface="Economica"/>
            </a:endParaRPr>
          </a:p>
        </p:txBody>
      </p:sp>
      <p:pic>
        <p:nvPicPr>
          <p:cNvPr id="415" name="Google Shape;415;g7eaf8fb351_0_221"/>
          <p:cNvPicPr preferRelativeResize="0"/>
          <p:nvPr/>
        </p:nvPicPr>
        <p:blipFill>
          <a:blip r:embed="rId3">
            <a:alphaModFix/>
          </a:blip>
          <a:stretch>
            <a:fillRect/>
          </a:stretch>
        </p:blipFill>
        <p:spPr>
          <a:xfrm>
            <a:off x="0" y="4470572"/>
            <a:ext cx="9144002" cy="18945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7eaf8fb351_0_23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SHA-256 Step 4: Compression Function</a:t>
            </a:r>
            <a:endParaRPr/>
          </a:p>
        </p:txBody>
      </p:sp>
      <p:sp>
        <p:nvSpPr>
          <p:cNvPr id="422" name="Google Shape;422;g7eaf8fb351_0_230"/>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entire message block i.e. ‘n x 512’ bits long is divided into ‘n’ chunks of 512 bits and each of these 512 bits, are then put through 64 rounds of operations</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output from every round acts as an input for the next round and this process keeps on continuing till the last bits of the message remains and the result of the last round for the nᵗʰ part of the message block gives the result i.e. the hash for the entire message</a:t>
            </a:r>
            <a:endParaRPr sz="1600">
              <a:highlight>
                <a:srgbClr val="FFFFFF"/>
              </a:highlight>
              <a:latin typeface="Georgia"/>
              <a:ea typeface="Georgia"/>
              <a:cs typeface="Georgia"/>
              <a:sym typeface="Georgia"/>
            </a:endParaRPr>
          </a:p>
        </p:txBody>
      </p:sp>
      <p:pic>
        <p:nvPicPr>
          <p:cNvPr id="423" name="Google Shape;423;g7eaf8fb351_0_230"/>
          <p:cNvPicPr preferRelativeResize="0"/>
          <p:nvPr/>
        </p:nvPicPr>
        <p:blipFill>
          <a:blip r:embed="rId3">
            <a:alphaModFix/>
          </a:blip>
          <a:stretch>
            <a:fillRect/>
          </a:stretch>
        </p:blipFill>
        <p:spPr>
          <a:xfrm>
            <a:off x="0" y="4334733"/>
            <a:ext cx="9144002" cy="24557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800" u="none">
                <a:solidFill>
                  <a:schemeClr val="dk1"/>
                </a:solidFill>
              </a:rPr>
              <a:t>Network Security</a:t>
            </a:r>
            <a:endParaRPr sz="4800"/>
          </a:p>
        </p:txBody>
      </p:sp>
      <p:sp>
        <p:nvSpPr>
          <p:cNvPr id="98" name="Google Shape;98;p5"/>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3200"/>
              <a:buNone/>
            </a:pPr>
            <a:r>
              <a:rPr i="0" lang="en-US" sz="3200" u="none">
                <a:solidFill>
                  <a:schemeClr val="dk1"/>
                </a:solidFill>
                <a:latin typeface="Economica"/>
                <a:ea typeface="Economica"/>
                <a:cs typeface="Economica"/>
                <a:sym typeface="Economica"/>
              </a:rPr>
              <a:t>Network security is the security measures that are needed to protect data during the transmission.</a:t>
            </a:r>
            <a:endParaRPr>
              <a:latin typeface="Economica"/>
              <a:ea typeface="Economica"/>
              <a:cs typeface="Economica"/>
              <a:sym typeface="Economic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7eaf8fb351_0_236"/>
          <p:cNvPicPr preferRelativeResize="0"/>
          <p:nvPr/>
        </p:nvPicPr>
        <p:blipFill>
          <a:blip r:embed="rId3">
            <a:alphaModFix/>
          </a:blip>
          <a:stretch>
            <a:fillRect/>
          </a:stretch>
        </p:blipFill>
        <p:spPr>
          <a:xfrm>
            <a:off x="1314212" y="0"/>
            <a:ext cx="6515576" cy="68580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7eaf8fb351_0_48"/>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of Hashing</a:t>
            </a:r>
            <a:endParaRPr/>
          </a:p>
        </p:txBody>
      </p:sp>
      <p:sp>
        <p:nvSpPr>
          <p:cNvPr id="436" name="Google Shape;436;g7eaf8fb351_0_48"/>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Message Digest</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Password Verification</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Unique ID Generation</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Data Structures</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Compiler Operation</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Rabin-Karp </a:t>
            </a:r>
            <a:r>
              <a:rPr lang="en-US" sz="2400">
                <a:latin typeface="Economica"/>
                <a:ea typeface="Economica"/>
                <a:cs typeface="Economica"/>
                <a:sym typeface="Economica"/>
              </a:rPr>
              <a:t>Algorithm</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Linking File name and path</a:t>
            </a:r>
            <a:endParaRPr sz="2400">
              <a:latin typeface="Economica"/>
              <a:ea typeface="Economica"/>
              <a:cs typeface="Economica"/>
              <a:sym typeface="Economica"/>
            </a:endParaRPr>
          </a:p>
          <a:p>
            <a:pPr indent="-381000" lvl="0" marL="457200" marR="0" rtl="0" algn="l">
              <a:lnSpc>
                <a:spcPct val="115000"/>
              </a:lnSpc>
              <a:spcBef>
                <a:spcPts val="0"/>
              </a:spcBef>
              <a:spcAft>
                <a:spcPts val="0"/>
              </a:spcAft>
              <a:buSzPts val="2400"/>
              <a:buFont typeface="Economica"/>
              <a:buChar char="●"/>
            </a:pPr>
            <a:r>
              <a:rPr lang="en-US" sz="2400">
                <a:latin typeface="Economica"/>
                <a:ea typeface="Economica"/>
                <a:cs typeface="Economica"/>
                <a:sym typeface="Economica"/>
              </a:rPr>
              <a:t>Proof of Work Algorithm</a:t>
            </a:r>
            <a:endParaRPr sz="2400">
              <a:latin typeface="Economica"/>
              <a:ea typeface="Economica"/>
              <a:cs typeface="Economica"/>
              <a:sym typeface="Economic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7eaf8fb351_0_11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Message Digest</a:t>
            </a:r>
            <a:endParaRPr/>
          </a:p>
        </p:txBody>
      </p:sp>
      <p:sp>
        <p:nvSpPr>
          <p:cNvPr id="443" name="Google Shape;443;g7eaf8fb351_0_11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When files are stored on cloud/server, there is always chance of a third-party accessing and tampering with the files.</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Hashes are used to cope with this problem; i.e. a hash of whole file is computed and stored locally.</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Upon accessing the file, its hash is </a:t>
            </a:r>
            <a:r>
              <a:rPr lang="en-US" sz="2400">
                <a:highlight>
                  <a:srgbClr val="FFFFFF"/>
                </a:highlight>
                <a:latin typeface="Economica"/>
                <a:ea typeface="Economica"/>
                <a:cs typeface="Economica"/>
                <a:sym typeface="Economica"/>
              </a:rPr>
              <a:t>generated</a:t>
            </a:r>
            <a:r>
              <a:rPr lang="en-US" sz="2400">
                <a:highlight>
                  <a:srgbClr val="FFFFFF"/>
                </a:highlight>
                <a:latin typeface="Economica"/>
                <a:ea typeface="Economica"/>
                <a:cs typeface="Economica"/>
                <a:sym typeface="Economica"/>
              </a:rPr>
              <a:t> again and compared with the local version of hash, if both matches then it is certain that the file is not modified.</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7eaf8fb351_0_137"/>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Applications: Message Digest</a:t>
            </a:r>
            <a:endParaRPr/>
          </a:p>
        </p:txBody>
      </p:sp>
      <p:pic>
        <p:nvPicPr>
          <p:cNvPr id="450" name="Google Shape;450;g7eaf8fb351_0_137"/>
          <p:cNvPicPr preferRelativeResize="0"/>
          <p:nvPr/>
        </p:nvPicPr>
        <p:blipFill>
          <a:blip r:embed="rId3">
            <a:alphaModFix/>
          </a:blip>
          <a:stretch>
            <a:fillRect/>
          </a:stretch>
        </p:blipFill>
        <p:spPr>
          <a:xfrm>
            <a:off x="152400" y="1852721"/>
            <a:ext cx="8991600" cy="315254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7eaf8fb351_0_122"/>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Password Verification</a:t>
            </a:r>
            <a:endParaRPr/>
          </a:p>
        </p:txBody>
      </p:sp>
      <p:sp>
        <p:nvSpPr>
          <p:cNvPr id="457" name="Google Shape;457;g7eaf8fb351_0_122"/>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Instead of storing password in plain text, mostly all logon processes store the hash values of passwords in the file</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Password file consists of a table of pairs which are in the form </a:t>
            </a:r>
            <a:r>
              <a:rPr b="1" lang="en-US" sz="2400">
                <a:highlight>
                  <a:srgbClr val="FFFFFF"/>
                </a:highlight>
                <a:latin typeface="Economica"/>
                <a:ea typeface="Economica"/>
                <a:cs typeface="Economica"/>
                <a:sym typeface="Economica"/>
              </a:rPr>
              <a:t>(user id, h(P))</a:t>
            </a:r>
            <a:endParaRPr b="1"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An intruder can only see the hashes of passwords. Even if they accessed the password, they can neither logon using hash nor can they derive the password from hash value since hash function possesses the property of pre-image resistance</a:t>
            </a:r>
            <a:endParaRPr sz="2400">
              <a:highlight>
                <a:srgbClr val="FFFFFF"/>
              </a:highlight>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7eaf8fb351_0_13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Password Verification</a:t>
            </a:r>
            <a:endParaRPr/>
          </a:p>
        </p:txBody>
      </p:sp>
      <p:pic>
        <p:nvPicPr>
          <p:cNvPr id="464" name="Google Shape;464;g7eaf8fb351_0_130"/>
          <p:cNvPicPr preferRelativeResize="0"/>
          <p:nvPr/>
        </p:nvPicPr>
        <p:blipFill>
          <a:blip r:embed="rId3">
            <a:alphaModFix/>
          </a:blip>
          <a:stretch>
            <a:fillRect/>
          </a:stretch>
        </p:blipFill>
        <p:spPr>
          <a:xfrm>
            <a:off x="1362016" y="1529729"/>
            <a:ext cx="6419975" cy="5098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7eaf8fb351_0_144"/>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Applications: Unique ID Generation</a:t>
            </a:r>
            <a:endParaRPr/>
          </a:p>
        </p:txBody>
      </p:sp>
      <p:sp>
        <p:nvSpPr>
          <p:cNvPr id="471" name="Google Shape;471;g7eaf8fb351_0_144"/>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Since hashes of different text are always unique so its a common practice to use hash function to generate unique IDs that can be used for identifying objects in a system, e.g. primary key</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Usually such hashes are created by combining the timestamp, MAC address and some seed value</a:t>
            </a:r>
            <a:endParaRPr sz="2400">
              <a:highlight>
                <a:srgbClr val="FFFFFF"/>
              </a:highlight>
              <a:latin typeface="Economica"/>
              <a:ea typeface="Economica"/>
              <a:cs typeface="Economica"/>
              <a:sym typeface="Economica"/>
            </a:endParaRPr>
          </a:p>
          <a:p>
            <a:pPr indent="-381000" lvl="0" marL="457200" marR="0" rtl="0" algn="just">
              <a:lnSpc>
                <a:spcPct val="115000"/>
              </a:lnSpc>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Example: 54f7527c589b</a:t>
            </a:r>
            <a:r>
              <a:rPr lang="en-US" sz="2400">
                <a:highlight>
                  <a:srgbClr val="FFFFFF"/>
                </a:highlight>
                <a:latin typeface="Economica"/>
                <a:ea typeface="Economica"/>
                <a:cs typeface="Economica"/>
                <a:sym typeface="Economica"/>
              </a:rPr>
              <a:t>-</a:t>
            </a:r>
            <a:r>
              <a:rPr lang="en-US" sz="2400">
                <a:highlight>
                  <a:srgbClr val="FFFFFF"/>
                </a:highlight>
                <a:latin typeface="Economica"/>
                <a:ea typeface="Economica"/>
                <a:cs typeface="Economica"/>
                <a:sym typeface="Economica"/>
              </a:rPr>
              <a:t>11ea8e2d-0242ac130003</a:t>
            </a:r>
            <a:endParaRPr sz="2400">
              <a:highlight>
                <a:srgbClr val="FFFFFF"/>
              </a:highlight>
              <a:latin typeface="Economica"/>
              <a:ea typeface="Economica"/>
              <a:cs typeface="Economica"/>
              <a:sym typeface="Economic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7eaf8fb351_0_151"/>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Applications: Data </a:t>
            </a:r>
            <a:r>
              <a:rPr lang="en-US"/>
              <a:t>Structure</a:t>
            </a:r>
            <a:endParaRPr/>
          </a:p>
        </p:txBody>
      </p:sp>
      <p:sp>
        <p:nvSpPr>
          <p:cNvPr id="478" name="Google Shape;478;g7eaf8fb351_0_151"/>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Various programming languages have hash table based Data Structures. </a:t>
            </a:r>
            <a:endParaRPr sz="2400">
              <a:highlight>
                <a:srgbClr val="FFFFFF"/>
              </a:highlight>
              <a:latin typeface="Economica"/>
              <a:ea typeface="Economica"/>
              <a:cs typeface="Economica"/>
              <a:sym typeface="Economica"/>
            </a:endParaRPr>
          </a:p>
          <a:p>
            <a:pPr indent="-381000" lvl="0" marL="457200" rtl="0" algn="just">
              <a:spcBef>
                <a:spcPts val="0"/>
              </a:spcBef>
              <a:spcAft>
                <a:spcPts val="0"/>
              </a:spcAft>
              <a:buSzPts val="2400"/>
              <a:buFont typeface="Economica"/>
              <a:buChar char="●"/>
            </a:pPr>
            <a:r>
              <a:rPr lang="en-US" sz="2400">
                <a:highlight>
                  <a:srgbClr val="FFFFFF"/>
                </a:highlight>
                <a:latin typeface="Economica"/>
                <a:ea typeface="Economica"/>
                <a:cs typeface="Economica"/>
                <a:sym typeface="Economica"/>
              </a:rPr>
              <a:t>The basic idea is to create a key-value pair where key is supposed to be a unique value, whereas value can be same for different keys</a:t>
            </a:r>
            <a:endParaRPr/>
          </a:p>
        </p:txBody>
      </p:sp>
      <p:pic>
        <p:nvPicPr>
          <p:cNvPr id="479" name="Google Shape;479;g7eaf8fb351_0_151"/>
          <p:cNvPicPr preferRelativeResize="0"/>
          <p:nvPr/>
        </p:nvPicPr>
        <p:blipFill>
          <a:blip r:embed="rId3">
            <a:alphaModFix/>
          </a:blip>
          <a:stretch>
            <a:fillRect/>
          </a:stretch>
        </p:blipFill>
        <p:spPr>
          <a:xfrm>
            <a:off x="1267813" y="3058625"/>
            <a:ext cx="6608374" cy="355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7eaf8fb351_0_159"/>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Compiler Operation</a:t>
            </a:r>
            <a:endParaRPr/>
          </a:p>
        </p:txBody>
      </p:sp>
      <p:sp>
        <p:nvSpPr>
          <p:cNvPr id="486" name="Google Shape;486;g7eaf8fb351_0_159"/>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The keywords of a programming language are processed differently than other identifiers. </a:t>
            </a:r>
            <a:endParaRPr sz="2600">
              <a:highlight>
                <a:srgbClr val="FFFFFF"/>
              </a:highlight>
              <a:latin typeface="Economica"/>
              <a:ea typeface="Economica"/>
              <a:cs typeface="Economica"/>
              <a:sym typeface="Economica"/>
            </a:endParaRPr>
          </a:p>
          <a:p>
            <a:pPr indent="-393700" lvl="0" marL="457200" rtl="0" algn="just">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To differentiate between the keywords of a programming language (if, else, for, return etc.) and other identifiers and to successfully compile the program, the compiler stores all these keywords in a set which is implemented using a hash table.</a:t>
            </a:r>
            <a:endParaRPr sz="2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7eaf8fb351_0_16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US"/>
              <a:t>Applications: </a:t>
            </a:r>
            <a:r>
              <a:rPr lang="en-US"/>
              <a:t>Rabin-Karp Algorithm</a:t>
            </a:r>
            <a:endParaRPr/>
          </a:p>
        </p:txBody>
      </p:sp>
      <p:sp>
        <p:nvSpPr>
          <p:cNvPr id="493" name="Google Shape;493;g7eaf8fb351_0_16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93700" lvl="0" marL="457200" marR="0" rtl="0" algn="just">
              <a:lnSpc>
                <a:spcPct val="115000"/>
              </a:lnSpc>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One of the most famous applications of hashing is the Rabin-Karp algorithm. </a:t>
            </a:r>
            <a:endParaRPr sz="2600">
              <a:highlight>
                <a:srgbClr val="FFFFFF"/>
              </a:highlight>
              <a:latin typeface="Economica"/>
              <a:ea typeface="Economica"/>
              <a:cs typeface="Economica"/>
              <a:sym typeface="Economica"/>
            </a:endParaRPr>
          </a:p>
          <a:p>
            <a:pPr indent="-393700" lvl="0" marL="457200" marR="0" rtl="0" algn="just">
              <a:lnSpc>
                <a:spcPct val="115000"/>
              </a:lnSpc>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This is basically a string-searching algorithm which uses hashing to find any one set of patterns in a string. </a:t>
            </a:r>
            <a:endParaRPr sz="2600">
              <a:highlight>
                <a:srgbClr val="FFFFFF"/>
              </a:highlight>
              <a:latin typeface="Economica"/>
              <a:ea typeface="Economica"/>
              <a:cs typeface="Economica"/>
              <a:sym typeface="Economica"/>
            </a:endParaRPr>
          </a:p>
          <a:p>
            <a:pPr indent="-393700" lvl="0" marL="457200" marR="0" rtl="0" algn="just">
              <a:lnSpc>
                <a:spcPct val="115000"/>
              </a:lnSpc>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A practical application of this algorithm is detecting plagiarism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800" u="none">
                <a:solidFill>
                  <a:schemeClr val="dk1"/>
                </a:solidFill>
              </a:rPr>
              <a:t>Aspects of Security</a:t>
            </a:r>
            <a:endParaRPr sz="4800"/>
          </a:p>
        </p:txBody>
      </p:sp>
      <p:sp>
        <p:nvSpPr>
          <p:cNvPr id="104" name="Google Shape;104;p6"/>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419100" lvl="0" marL="457200" rtl="0" algn="just">
              <a:lnSpc>
                <a:spcPct val="90000"/>
              </a:lnSpc>
              <a:spcBef>
                <a:spcPts val="0"/>
              </a:spcBef>
              <a:spcAft>
                <a:spcPts val="0"/>
              </a:spcAft>
              <a:buClr>
                <a:schemeClr val="dk1"/>
              </a:buClr>
              <a:buSzPts val="3000"/>
              <a:buFont typeface="Economica"/>
              <a:buChar char="●"/>
            </a:pPr>
            <a:r>
              <a:rPr b="1" i="0" lang="en-US" sz="3000" u="none">
                <a:solidFill>
                  <a:schemeClr val="dk1"/>
                </a:solidFill>
                <a:latin typeface="Economica"/>
                <a:ea typeface="Economica"/>
                <a:cs typeface="Economica"/>
                <a:sym typeface="Economica"/>
              </a:rPr>
              <a:t>Security attack: </a:t>
            </a:r>
            <a:r>
              <a:rPr i="0" lang="en-US" sz="3000" u="none">
                <a:solidFill>
                  <a:schemeClr val="dk1"/>
                </a:solidFill>
                <a:latin typeface="Economica"/>
                <a:ea typeface="Economica"/>
                <a:cs typeface="Economica"/>
                <a:sym typeface="Economica"/>
              </a:rPr>
              <a:t>Any action that compromises the security of information owned by an organization.</a:t>
            </a:r>
            <a:endParaRPr sz="3000">
              <a:latin typeface="Economica"/>
              <a:ea typeface="Economica"/>
              <a:cs typeface="Economica"/>
              <a:sym typeface="Economica"/>
            </a:endParaRPr>
          </a:p>
          <a:p>
            <a:pPr indent="-419100" lvl="0" marL="457200" rtl="0" algn="just">
              <a:lnSpc>
                <a:spcPct val="90000"/>
              </a:lnSpc>
              <a:spcBef>
                <a:spcPts val="0"/>
              </a:spcBef>
              <a:spcAft>
                <a:spcPts val="0"/>
              </a:spcAft>
              <a:buClr>
                <a:schemeClr val="dk1"/>
              </a:buClr>
              <a:buSzPts val="3000"/>
              <a:buFont typeface="Economica"/>
              <a:buChar char="●"/>
            </a:pPr>
            <a:r>
              <a:rPr b="1" i="0" lang="en-US" sz="3000" u="none">
                <a:solidFill>
                  <a:schemeClr val="dk1"/>
                </a:solidFill>
                <a:latin typeface="Economica"/>
                <a:ea typeface="Economica"/>
                <a:cs typeface="Economica"/>
                <a:sym typeface="Economica"/>
              </a:rPr>
              <a:t>Security mechanism: </a:t>
            </a:r>
            <a:r>
              <a:rPr i="0" lang="en-US" sz="3000" u="none">
                <a:solidFill>
                  <a:schemeClr val="dk1"/>
                </a:solidFill>
                <a:latin typeface="Economica"/>
                <a:ea typeface="Economica"/>
                <a:cs typeface="Economica"/>
                <a:sym typeface="Economica"/>
              </a:rPr>
              <a:t>A mechanism that is designed to detect, prevent, or recover from a security attack.</a:t>
            </a:r>
            <a:endParaRPr sz="3000">
              <a:latin typeface="Economica"/>
              <a:ea typeface="Economica"/>
              <a:cs typeface="Economica"/>
              <a:sym typeface="Economica"/>
            </a:endParaRPr>
          </a:p>
          <a:p>
            <a:pPr indent="-419100" lvl="0" marL="457200" rtl="0" algn="just">
              <a:lnSpc>
                <a:spcPct val="90000"/>
              </a:lnSpc>
              <a:spcBef>
                <a:spcPts val="0"/>
              </a:spcBef>
              <a:spcAft>
                <a:spcPts val="0"/>
              </a:spcAft>
              <a:buClr>
                <a:schemeClr val="dk1"/>
              </a:buClr>
              <a:buSzPts val="3000"/>
              <a:buFont typeface="Economica"/>
              <a:buChar char="●"/>
            </a:pPr>
            <a:r>
              <a:rPr b="1" i="0" lang="en-US" sz="3000" u="none">
                <a:solidFill>
                  <a:schemeClr val="dk1"/>
                </a:solidFill>
                <a:latin typeface="Economica"/>
                <a:ea typeface="Economica"/>
                <a:cs typeface="Economica"/>
                <a:sym typeface="Economica"/>
              </a:rPr>
              <a:t>Security service: </a:t>
            </a:r>
            <a:r>
              <a:rPr i="0" lang="en-US" sz="3000" u="none">
                <a:solidFill>
                  <a:schemeClr val="dk1"/>
                </a:solidFill>
                <a:latin typeface="Economica"/>
                <a:ea typeface="Economica"/>
                <a:cs typeface="Economica"/>
                <a:sym typeface="Economica"/>
              </a:rPr>
              <a:t>A service that enhances the security of the data processing systems and the information transfers of an organization.</a:t>
            </a:r>
            <a:endParaRPr sz="3000">
              <a:latin typeface="Economica"/>
              <a:ea typeface="Economica"/>
              <a:cs typeface="Economica"/>
              <a:sym typeface="Economica"/>
            </a:endParaRPr>
          </a:p>
          <a:p>
            <a:pPr indent="-419100" lvl="1" marL="914400" rtl="0" algn="just">
              <a:lnSpc>
                <a:spcPct val="90000"/>
              </a:lnSpc>
              <a:spcBef>
                <a:spcPts val="0"/>
              </a:spcBef>
              <a:spcAft>
                <a:spcPts val="0"/>
              </a:spcAft>
              <a:buClr>
                <a:schemeClr val="dk1"/>
              </a:buClr>
              <a:buSzPts val="3000"/>
              <a:buFont typeface="Economica"/>
              <a:buChar char="○"/>
            </a:pPr>
            <a:r>
              <a:rPr i="0" lang="en-US" sz="3000" u="none">
                <a:solidFill>
                  <a:schemeClr val="dk1"/>
                </a:solidFill>
                <a:latin typeface="Economica"/>
                <a:ea typeface="Economica"/>
                <a:cs typeface="Economica"/>
                <a:sym typeface="Economica"/>
              </a:rPr>
              <a:t>Designed to counter security attacks</a:t>
            </a:r>
            <a:endParaRPr sz="3000">
              <a:latin typeface="Economica"/>
              <a:ea typeface="Economica"/>
              <a:cs typeface="Economica"/>
              <a:sym typeface="Economica"/>
            </a:endParaRPr>
          </a:p>
          <a:p>
            <a:pPr indent="0" lvl="0" marL="0" rtl="0" algn="ctr">
              <a:lnSpc>
                <a:spcPct val="100000"/>
              </a:lnSpc>
              <a:spcBef>
                <a:spcPts val="480"/>
              </a:spcBef>
              <a:spcAft>
                <a:spcPts val="0"/>
              </a:spcAft>
              <a:buClr>
                <a:srgbClr val="888888"/>
              </a:buClr>
              <a:buSzPts val="2400"/>
              <a:buNone/>
            </a:pPr>
            <a:r>
              <a:t/>
            </a:r>
            <a:endParaRPr b="0" i="0" sz="3200" u="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g7eaf8fb351_0_173"/>
          <p:cNvPicPr preferRelativeResize="0"/>
          <p:nvPr/>
        </p:nvPicPr>
        <p:blipFill>
          <a:blip r:embed="rId3">
            <a:alphaModFix/>
          </a:blip>
          <a:stretch>
            <a:fillRect/>
          </a:stretch>
        </p:blipFill>
        <p:spPr>
          <a:xfrm>
            <a:off x="2475324" y="428200"/>
            <a:ext cx="3977851" cy="6277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7eaf8fb351_0_180"/>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Applications: </a:t>
            </a:r>
            <a:r>
              <a:rPr lang="en-US" sz="2400"/>
              <a:t>Linking File name and path</a:t>
            </a:r>
            <a:endParaRPr/>
          </a:p>
        </p:txBody>
      </p:sp>
      <p:sp>
        <p:nvSpPr>
          <p:cNvPr id="506" name="Google Shape;506;g7eaf8fb351_0_180"/>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Economica"/>
              <a:buChar char="●"/>
            </a:pPr>
            <a:r>
              <a:rPr lang="en-US" sz="2000">
                <a:highlight>
                  <a:srgbClr val="FFFFFF"/>
                </a:highlight>
                <a:latin typeface="Economica"/>
                <a:ea typeface="Economica"/>
                <a:cs typeface="Economica"/>
                <a:sym typeface="Economica"/>
              </a:rPr>
              <a:t>When moving through files on our local system, we observe two very crucial components of a file i.e. file_name and file_path. </a:t>
            </a:r>
            <a:endParaRPr sz="2000">
              <a:highlight>
                <a:srgbClr val="FFFFFF"/>
              </a:highlight>
              <a:latin typeface="Economica"/>
              <a:ea typeface="Economica"/>
              <a:cs typeface="Economica"/>
              <a:sym typeface="Economica"/>
            </a:endParaRPr>
          </a:p>
          <a:p>
            <a:pPr indent="-355600" lvl="0" marL="457200" rtl="0" algn="just">
              <a:spcBef>
                <a:spcPts val="0"/>
              </a:spcBef>
              <a:spcAft>
                <a:spcPts val="0"/>
              </a:spcAft>
              <a:buSzPts val="2000"/>
              <a:buFont typeface="Economica"/>
              <a:buChar char="●"/>
            </a:pPr>
            <a:r>
              <a:rPr lang="en-US" sz="2000">
                <a:highlight>
                  <a:srgbClr val="FFFFFF"/>
                </a:highlight>
                <a:latin typeface="Economica"/>
                <a:ea typeface="Economica"/>
                <a:cs typeface="Economica"/>
                <a:sym typeface="Economica"/>
              </a:rPr>
              <a:t>In order to store the correspondence between file_name and file_path the system uses a map(file_name, file_path) which is implemented using a hash table</a:t>
            </a:r>
            <a:endParaRPr sz="2000"/>
          </a:p>
        </p:txBody>
      </p:sp>
      <p:pic>
        <p:nvPicPr>
          <p:cNvPr id="507" name="Google Shape;507;g7eaf8fb351_0_180"/>
          <p:cNvPicPr preferRelativeResize="0"/>
          <p:nvPr/>
        </p:nvPicPr>
        <p:blipFill>
          <a:blip r:embed="rId3">
            <a:alphaModFix/>
          </a:blip>
          <a:stretch>
            <a:fillRect/>
          </a:stretch>
        </p:blipFill>
        <p:spPr>
          <a:xfrm>
            <a:off x="995363" y="3237025"/>
            <a:ext cx="7153275" cy="3409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7eaf8fb351_0_188"/>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Applications: Proof of Work Algorithm</a:t>
            </a:r>
            <a:endParaRPr/>
          </a:p>
        </p:txBody>
      </p:sp>
      <p:sp>
        <p:nvSpPr>
          <p:cNvPr id="514" name="Google Shape;514;g7eaf8fb351_0_188"/>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Most p</a:t>
            </a:r>
            <a:r>
              <a:rPr lang="en-US" sz="2600">
                <a:highlight>
                  <a:srgbClr val="FFFFFF"/>
                </a:highlight>
                <a:latin typeface="Economica"/>
                <a:ea typeface="Economica"/>
                <a:cs typeface="Economica"/>
                <a:sym typeface="Economica"/>
              </a:rPr>
              <a:t>roof-of-work algorithms calculate a hash value which is bigger than certain value (known as mining difficulty)</a:t>
            </a:r>
            <a:endParaRPr sz="2600">
              <a:highlight>
                <a:srgbClr val="FFFFFF"/>
              </a:highlight>
              <a:latin typeface="Economica"/>
              <a:ea typeface="Economica"/>
              <a:cs typeface="Economica"/>
              <a:sym typeface="Economica"/>
            </a:endParaRPr>
          </a:p>
          <a:p>
            <a:pPr indent="-393700" lvl="0" marL="457200" rtl="0" algn="just">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To find this hash value, miners calculate billions of different hashes and take the biggest of them, because hash numbers are unpredictable. </a:t>
            </a:r>
            <a:endParaRPr sz="2600">
              <a:highlight>
                <a:srgbClr val="FFFFFF"/>
              </a:highlight>
              <a:latin typeface="Economica"/>
              <a:ea typeface="Economica"/>
              <a:cs typeface="Economica"/>
              <a:sym typeface="Economica"/>
            </a:endParaRPr>
          </a:p>
          <a:p>
            <a:pPr indent="-393700" lvl="0" marL="457200" rtl="0" algn="just">
              <a:spcBef>
                <a:spcPts val="0"/>
              </a:spcBef>
              <a:spcAft>
                <a:spcPts val="0"/>
              </a:spcAft>
              <a:buSzPts val="2600"/>
              <a:buFont typeface="Economica"/>
              <a:buChar char="●"/>
            </a:pPr>
            <a:r>
              <a:rPr lang="en-US" sz="2600">
                <a:highlight>
                  <a:srgbClr val="FFFFFF"/>
                </a:highlight>
                <a:latin typeface="Economica"/>
                <a:ea typeface="Economica"/>
                <a:cs typeface="Economica"/>
                <a:sym typeface="Economica"/>
              </a:rPr>
              <a:t>For example, the proof of work problem might be defined as follows: find a number p, such that hash(x + p)holds 10 zero bits at its beginning.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6f0f40772d_0_158"/>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Reference Book</a:t>
            </a:r>
            <a:endParaRPr/>
          </a:p>
        </p:txBody>
      </p:sp>
      <p:sp>
        <p:nvSpPr>
          <p:cNvPr id="521" name="Google Shape;521;g6f0f40772d_0_158"/>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US" sz="3600">
                <a:latin typeface="Economica"/>
                <a:ea typeface="Economica"/>
                <a:cs typeface="Economica"/>
                <a:sym typeface="Economica"/>
              </a:rPr>
              <a:t>Bitcoin and Cryptocurrency Technologies</a:t>
            </a:r>
            <a:endParaRPr b="1" sz="3600">
              <a:latin typeface="Economica"/>
              <a:ea typeface="Economica"/>
              <a:cs typeface="Economica"/>
              <a:sym typeface="Economica"/>
            </a:endParaRPr>
          </a:p>
          <a:p>
            <a:pPr indent="0" lvl="0" marL="0" rtl="0" algn="l">
              <a:lnSpc>
                <a:spcPct val="100000"/>
              </a:lnSpc>
              <a:spcBef>
                <a:spcPts val="360"/>
              </a:spcBef>
              <a:spcAft>
                <a:spcPts val="0"/>
              </a:spcAft>
              <a:buSzPts val="1800"/>
              <a:buNone/>
            </a:pPr>
            <a:r>
              <a:t/>
            </a:r>
            <a:endParaRPr>
              <a:latin typeface="Economica"/>
              <a:ea typeface="Economica"/>
              <a:cs typeface="Economica"/>
              <a:sym typeface="Economica"/>
            </a:endParaRPr>
          </a:p>
          <a:p>
            <a:pPr indent="0" lvl="0" marL="0" rtl="0" algn="l">
              <a:lnSpc>
                <a:spcPct val="100000"/>
              </a:lnSpc>
              <a:spcBef>
                <a:spcPts val="360"/>
              </a:spcBef>
              <a:spcAft>
                <a:spcPts val="0"/>
              </a:spcAft>
              <a:buSzPts val="1800"/>
              <a:buNone/>
            </a:pPr>
            <a:r>
              <a:rPr b="1" lang="en-US" sz="3000">
                <a:solidFill>
                  <a:srgbClr val="1C4587"/>
                </a:solidFill>
                <a:latin typeface="Economica"/>
                <a:ea typeface="Economica"/>
                <a:cs typeface="Economica"/>
                <a:sym typeface="Economica"/>
              </a:rPr>
              <a:t>Authors:</a:t>
            </a:r>
            <a:r>
              <a:rPr lang="en-US" sz="3000">
                <a:latin typeface="Economica"/>
                <a:ea typeface="Economica"/>
                <a:cs typeface="Economica"/>
                <a:sym typeface="Economica"/>
              </a:rPr>
              <a:t> Arvind Narayanan, Joseph Bonneau, Edward Felten, Andrew Miller, Steven Goldfeder</a:t>
            </a:r>
            <a:endParaRPr sz="3000">
              <a:latin typeface="Economica"/>
              <a:ea typeface="Economica"/>
              <a:cs typeface="Economica"/>
              <a:sym typeface="Economica"/>
            </a:endParaRPr>
          </a:p>
          <a:p>
            <a:pPr indent="0" lvl="0" marL="0" rtl="0" algn="l">
              <a:lnSpc>
                <a:spcPct val="100000"/>
              </a:lnSpc>
              <a:spcBef>
                <a:spcPts val="360"/>
              </a:spcBef>
              <a:spcAft>
                <a:spcPts val="0"/>
              </a:spcAft>
              <a:buSzPts val="1800"/>
              <a:buNone/>
            </a:pPr>
            <a:r>
              <a:t/>
            </a:r>
            <a:endParaRPr sz="3000">
              <a:latin typeface="Economica"/>
              <a:ea typeface="Economica"/>
              <a:cs typeface="Economica"/>
              <a:sym typeface="Economica"/>
            </a:endParaRPr>
          </a:p>
          <a:p>
            <a:pPr indent="0" lvl="0" marL="0" rtl="0" algn="l">
              <a:lnSpc>
                <a:spcPct val="100000"/>
              </a:lnSpc>
              <a:spcBef>
                <a:spcPts val="360"/>
              </a:spcBef>
              <a:spcAft>
                <a:spcPts val="0"/>
              </a:spcAft>
              <a:buSzPts val="1800"/>
              <a:buNone/>
            </a:pPr>
            <a:r>
              <a:rPr b="1" lang="en-US" sz="3000">
                <a:solidFill>
                  <a:srgbClr val="1C4587"/>
                </a:solidFill>
                <a:latin typeface="Economica"/>
                <a:ea typeface="Economica"/>
                <a:cs typeface="Economica"/>
                <a:sym typeface="Economica"/>
              </a:rPr>
              <a:t>Publisher:</a:t>
            </a:r>
            <a:r>
              <a:rPr lang="en-US" sz="3000">
                <a:latin typeface="Economica"/>
                <a:ea typeface="Economica"/>
                <a:cs typeface="Economica"/>
                <a:sym typeface="Economica"/>
              </a:rPr>
              <a:t> Princeton University Press</a:t>
            </a:r>
            <a:endParaRPr sz="3000">
              <a:solidFill>
                <a:srgbClr val="577688"/>
              </a:solidFill>
              <a:highlight>
                <a:srgbClr val="F6FBFC"/>
              </a:highlight>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800" u="none">
                <a:solidFill>
                  <a:schemeClr val="dk1"/>
                </a:solidFill>
              </a:rPr>
              <a:t>Threat &amp; Attack </a:t>
            </a:r>
            <a:endParaRPr sz="4800"/>
          </a:p>
        </p:txBody>
      </p:sp>
      <p:sp>
        <p:nvSpPr>
          <p:cNvPr id="110" name="Google Shape;110;p7"/>
          <p:cNvSpPr txBox="1"/>
          <p:nvPr>
            <p:ph idx="1" type="body"/>
          </p:nvPr>
        </p:nvSpPr>
        <p:spPr>
          <a:xfrm>
            <a:off x="311700" y="1481233"/>
            <a:ext cx="8520600" cy="447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i="0" lang="en-US" sz="2600" u="none">
                <a:solidFill>
                  <a:schemeClr val="dk1"/>
                </a:solidFill>
                <a:latin typeface="Economica"/>
                <a:ea typeface="Economica"/>
                <a:cs typeface="Economica"/>
                <a:sym typeface="Economica"/>
              </a:rPr>
              <a:t>Threat</a:t>
            </a:r>
            <a:endParaRPr sz="2600">
              <a:latin typeface="Economica"/>
              <a:ea typeface="Economica"/>
              <a:cs typeface="Economica"/>
              <a:sym typeface="Economica"/>
            </a:endParaRPr>
          </a:p>
          <a:p>
            <a:pPr indent="-165100" lvl="1" marL="457200" rtl="0" algn="just">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A person, thing, event, or idea which poses some danger to an asset in terms of that asset's confidentiality, integrity, availability, or legitimate use.</a:t>
            </a:r>
            <a:endParaRPr sz="2600">
              <a:latin typeface="Economica"/>
              <a:ea typeface="Economica"/>
              <a:cs typeface="Economica"/>
              <a:sym typeface="Economica"/>
            </a:endParaRPr>
          </a:p>
          <a:p>
            <a:pPr indent="-165100" lvl="1" marL="457200" rtl="0" algn="just">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Threats</a:t>
            </a:r>
            <a:r>
              <a:rPr lang="en-US" sz="2600">
                <a:latin typeface="Economica"/>
                <a:ea typeface="Economica"/>
                <a:cs typeface="Economica"/>
                <a:sym typeface="Economica"/>
              </a:rPr>
              <a:t> can be</a:t>
            </a:r>
            <a:r>
              <a:rPr i="0" lang="en-US" sz="2600" u="none">
                <a:solidFill>
                  <a:schemeClr val="dk1"/>
                </a:solidFill>
                <a:latin typeface="Economica"/>
                <a:ea typeface="Economica"/>
                <a:cs typeface="Economica"/>
                <a:sym typeface="Economica"/>
              </a:rPr>
              <a:t> Passive: Monitoring but no alterations to the information and Active: Deliberate alteration of information</a:t>
            </a:r>
            <a:endParaRPr sz="2600">
              <a:latin typeface="Economica"/>
              <a:ea typeface="Economica"/>
              <a:cs typeface="Economica"/>
              <a:sym typeface="Economica"/>
            </a:endParaRPr>
          </a:p>
          <a:p>
            <a:pPr indent="0" lvl="0" marL="0" rtl="0" algn="l">
              <a:lnSpc>
                <a:spcPct val="90000"/>
              </a:lnSpc>
              <a:spcBef>
                <a:spcPts val="400"/>
              </a:spcBef>
              <a:spcAft>
                <a:spcPts val="0"/>
              </a:spcAft>
              <a:buClr>
                <a:schemeClr val="dk1"/>
              </a:buClr>
              <a:buSzPts val="2000"/>
              <a:buNone/>
            </a:pPr>
            <a:r>
              <a:rPr b="1" i="0" lang="en-US" sz="2600" u="none">
                <a:solidFill>
                  <a:schemeClr val="dk1"/>
                </a:solidFill>
                <a:latin typeface="Economica"/>
                <a:ea typeface="Economica"/>
                <a:cs typeface="Economica"/>
                <a:sym typeface="Economica"/>
              </a:rPr>
              <a:t>Attack</a:t>
            </a:r>
            <a:endParaRPr sz="2600">
              <a:latin typeface="Economica"/>
              <a:ea typeface="Economica"/>
              <a:cs typeface="Economica"/>
              <a:sym typeface="Economica"/>
            </a:endParaRPr>
          </a:p>
          <a:p>
            <a:pPr indent="-165100" lvl="1" marL="457200" marR="0" rtl="0" algn="just">
              <a:lnSpc>
                <a:spcPct val="90000"/>
              </a:lnSpc>
              <a:spcBef>
                <a:spcPts val="400"/>
              </a:spcBef>
              <a:spcAft>
                <a:spcPts val="0"/>
              </a:spcAft>
              <a:buClr>
                <a:srgbClr val="FF3300"/>
              </a:buClr>
              <a:buSzPts val="2600"/>
              <a:buFont typeface="Economica"/>
              <a:buChar char="▪"/>
            </a:pPr>
            <a:r>
              <a:rPr lang="en-US" sz="2600">
                <a:latin typeface="Economica"/>
                <a:ea typeface="Economica"/>
                <a:cs typeface="Economica"/>
                <a:sym typeface="Economica"/>
              </a:rPr>
              <a:t>A realization of a threat; Any action that attempts to compromise the security of the information owned by an organization/person</a:t>
            </a:r>
            <a:endParaRPr sz="2600">
              <a:latin typeface="Economica"/>
              <a:ea typeface="Economica"/>
              <a:cs typeface="Economica"/>
              <a:sym typeface="Economica"/>
            </a:endParaRPr>
          </a:p>
          <a:p>
            <a:pPr indent="-165100" lvl="1" marL="457200" marR="0" rtl="0" algn="just">
              <a:lnSpc>
                <a:spcPct val="90000"/>
              </a:lnSpc>
              <a:spcBef>
                <a:spcPts val="400"/>
              </a:spcBef>
              <a:spcAft>
                <a:spcPts val="0"/>
              </a:spcAft>
              <a:buClr>
                <a:srgbClr val="FF3300"/>
              </a:buClr>
              <a:buSzPts val="2600"/>
              <a:buFont typeface="Economica"/>
              <a:buChar char="▪"/>
            </a:pPr>
            <a:r>
              <a:rPr lang="en-US" sz="2600">
                <a:latin typeface="Economica"/>
                <a:ea typeface="Economica"/>
                <a:cs typeface="Economica"/>
                <a:sym typeface="Economica"/>
              </a:rPr>
              <a:t>Categories of Attacks:</a:t>
            </a:r>
            <a:endParaRPr sz="2600">
              <a:latin typeface="Economica"/>
              <a:ea typeface="Economica"/>
              <a:cs typeface="Economica"/>
              <a:sym typeface="Economica"/>
            </a:endParaRPr>
          </a:p>
          <a:p>
            <a:pPr indent="-393700" lvl="2" marL="1371600" rtl="0" algn="l">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Interruption</a:t>
            </a:r>
            <a:endParaRPr sz="2600">
              <a:latin typeface="Economica"/>
              <a:ea typeface="Economica"/>
              <a:cs typeface="Economica"/>
              <a:sym typeface="Economica"/>
            </a:endParaRPr>
          </a:p>
          <a:p>
            <a:pPr indent="-393700" lvl="2" marL="1371600" rtl="0" algn="l">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Interception</a:t>
            </a:r>
            <a:endParaRPr sz="2600">
              <a:latin typeface="Economica"/>
              <a:ea typeface="Economica"/>
              <a:cs typeface="Economica"/>
              <a:sym typeface="Economica"/>
            </a:endParaRPr>
          </a:p>
          <a:p>
            <a:pPr indent="-393700" lvl="2" marL="1371600" rtl="0" algn="l">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Modification</a:t>
            </a:r>
            <a:endParaRPr sz="2600">
              <a:latin typeface="Economica"/>
              <a:ea typeface="Economica"/>
              <a:cs typeface="Economica"/>
              <a:sym typeface="Economica"/>
            </a:endParaRPr>
          </a:p>
          <a:p>
            <a:pPr indent="-393700" lvl="2" marL="1371600" rtl="0" algn="l">
              <a:lnSpc>
                <a:spcPct val="90000"/>
              </a:lnSpc>
              <a:spcBef>
                <a:spcPts val="400"/>
              </a:spcBef>
              <a:spcAft>
                <a:spcPts val="0"/>
              </a:spcAft>
              <a:buClr>
                <a:srgbClr val="FF3300"/>
              </a:buClr>
              <a:buSzPts val="2600"/>
              <a:buFont typeface="Economica"/>
              <a:buChar char="■"/>
            </a:pPr>
            <a:r>
              <a:rPr i="0" lang="en-US" sz="2600" u="none">
                <a:solidFill>
                  <a:schemeClr val="dk1"/>
                </a:solidFill>
                <a:latin typeface="Economica"/>
                <a:ea typeface="Economica"/>
                <a:cs typeface="Economica"/>
                <a:sym typeface="Economica"/>
              </a:rPr>
              <a:t>Fabrication</a:t>
            </a:r>
            <a:endParaRPr sz="2600">
              <a:latin typeface="Economica"/>
              <a:ea typeface="Economica"/>
              <a:cs typeface="Economica"/>
              <a:sym typeface="Economica"/>
            </a:endParaRPr>
          </a:p>
          <a:p>
            <a:pPr indent="0" lvl="0" marL="0" rtl="0" algn="l">
              <a:lnSpc>
                <a:spcPct val="90000"/>
              </a:lnSpc>
              <a:spcBef>
                <a:spcPts val="400"/>
              </a:spcBef>
              <a:spcAft>
                <a:spcPts val="0"/>
              </a:spcAft>
              <a:buClr>
                <a:srgbClr val="888888"/>
              </a:buClr>
              <a:buSzPts val="2000"/>
              <a:buNone/>
            </a:pPr>
            <a:r>
              <a:t/>
            </a:r>
            <a:endParaRPr b="0" i="0" sz="2000" u="none">
              <a:solidFill>
                <a:schemeClr val="dk1"/>
              </a:solidFill>
              <a:latin typeface="Calibri"/>
              <a:ea typeface="Calibri"/>
              <a:cs typeface="Calibri"/>
              <a:sym typeface="Calibri"/>
            </a:endParaRPr>
          </a:p>
          <a:p>
            <a:pPr indent="0" lvl="0" marL="0" rtl="0" algn="ctr">
              <a:lnSpc>
                <a:spcPct val="100000"/>
              </a:lnSpc>
              <a:spcBef>
                <a:spcPts val="400"/>
              </a:spcBef>
              <a:spcAft>
                <a:spcPts val="0"/>
              </a:spcAft>
              <a:buClr>
                <a:srgbClr val="888888"/>
              </a:buClr>
              <a:buSzPts val="2000"/>
              <a:buNone/>
            </a:pPr>
            <a:r>
              <a:t/>
            </a:r>
            <a:endParaRPr b="0" i="0" sz="2000" u="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 Picture 4                                                      00000002JAC-HG4                        ABA78158:" id="115" name="Google Shape;115;p8"/>
          <p:cNvPicPr preferRelativeResize="0"/>
          <p:nvPr/>
        </p:nvPicPr>
        <p:blipFill rotWithShape="1">
          <a:blip r:embed="rId3">
            <a:alphaModFix/>
          </a:blip>
          <a:srcRect b="0" l="0" r="0" t="0"/>
          <a:stretch/>
        </p:blipFill>
        <p:spPr>
          <a:xfrm>
            <a:off x="152400" y="152400"/>
            <a:ext cx="8839200" cy="65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11700" y="421233"/>
            <a:ext cx="8520600" cy="110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i="0" lang="en-US" sz="4800" u="none">
                <a:solidFill>
                  <a:schemeClr val="dk1"/>
                </a:solidFill>
              </a:rPr>
              <a:t>Interruption</a:t>
            </a:r>
            <a:endParaRPr sz="4800"/>
          </a:p>
        </p:txBody>
      </p:sp>
      <p:sp>
        <p:nvSpPr>
          <p:cNvPr id="121" name="Google Shape;121;p9"/>
          <p:cNvSpPr txBox="1"/>
          <p:nvPr>
            <p:ph idx="1" type="body"/>
          </p:nvPr>
        </p:nvSpPr>
        <p:spPr>
          <a:xfrm>
            <a:off x="311700" y="1633633"/>
            <a:ext cx="8520600" cy="44721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Font typeface="Economica"/>
              <a:buChar char="●"/>
            </a:pPr>
            <a:r>
              <a:rPr i="0" lang="en-US" sz="2800" u="none">
                <a:solidFill>
                  <a:schemeClr val="dk1"/>
                </a:solidFill>
                <a:latin typeface="Economica"/>
                <a:ea typeface="Economica"/>
                <a:cs typeface="Economica"/>
                <a:sym typeface="Economica"/>
              </a:rPr>
              <a:t>Destroy hardware (cutting fiber) or software</a:t>
            </a:r>
            <a:endParaRPr>
              <a:latin typeface="Economica"/>
              <a:ea typeface="Economica"/>
              <a:cs typeface="Economica"/>
              <a:sym typeface="Economica"/>
            </a:endParaRPr>
          </a:p>
          <a:p>
            <a:pPr indent="0" lvl="0" marL="0" rtl="0" algn="l">
              <a:lnSpc>
                <a:spcPct val="80000"/>
              </a:lnSpc>
              <a:spcBef>
                <a:spcPts val="560"/>
              </a:spcBef>
              <a:spcAft>
                <a:spcPts val="0"/>
              </a:spcAft>
              <a:buClr>
                <a:schemeClr val="dk1"/>
              </a:buClr>
              <a:buSzPts val="2800"/>
              <a:buFont typeface="Economica"/>
              <a:buChar char="●"/>
            </a:pPr>
            <a:r>
              <a:rPr i="0" lang="en-US" sz="2800" u="none">
                <a:solidFill>
                  <a:schemeClr val="dk1"/>
                </a:solidFill>
                <a:latin typeface="Economica"/>
                <a:ea typeface="Economica"/>
                <a:cs typeface="Economica"/>
                <a:sym typeface="Economica"/>
              </a:rPr>
              <a:t>Corrupt packets in transit</a:t>
            </a:r>
            <a:endParaRPr>
              <a:latin typeface="Economica"/>
              <a:ea typeface="Economica"/>
              <a:cs typeface="Economica"/>
              <a:sym typeface="Economica"/>
            </a:endParaRPr>
          </a:p>
          <a:p>
            <a:pPr indent="0" lvl="0" marL="0" rtl="0" algn="l">
              <a:lnSpc>
                <a:spcPct val="80000"/>
              </a:lnSpc>
              <a:spcBef>
                <a:spcPts val="560"/>
              </a:spcBef>
              <a:spcAft>
                <a:spcPts val="0"/>
              </a:spcAft>
              <a:buClr>
                <a:schemeClr val="dk1"/>
              </a:buClr>
              <a:buSzPts val="2800"/>
              <a:buFont typeface="Economica"/>
              <a:buChar char="●"/>
            </a:pPr>
            <a:r>
              <a:rPr i="1" lang="en-US" sz="2800" u="none">
                <a:solidFill>
                  <a:schemeClr val="dk1"/>
                </a:solidFill>
                <a:latin typeface="Economica"/>
                <a:ea typeface="Economica"/>
                <a:cs typeface="Economica"/>
                <a:sym typeface="Economica"/>
              </a:rPr>
              <a:t>Denial of service</a:t>
            </a:r>
            <a:r>
              <a:rPr i="0" lang="en-US" sz="2800" u="none">
                <a:solidFill>
                  <a:schemeClr val="dk1"/>
                </a:solidFill>
                <a:latin typeface="Economica"/>
                <a:ea typeface="Economica"/>
                <a:cs typeface="Economica"/>
                <a:sym typeface="Economica"/>
              </a:rPr>
              <a:t> (DoS):</a:t>
            </a:r>
            <a:endParaRPr>
              <a:latin typeface="Economica"/>
              <a:ea typeface="Economica"/>
              <a:cs typeface="Economica"/>
              <a:sym typeface="Economica"/>
            </a:endParaRPr>
          </a:p>
          <a:p>
            <a:pPr indent="-406400" lvl="1" marL="914400" rtl="0" algn="l">
              <a:lnSpc>
                <a:spcPct val="80000"/>
              </a:lnSpc>
              <a:spcBef>
                <a:spcPts val="560"/>
              </a:spcBef>
              <a:spcAft>
                <a:spcPts val="0"/>
              </a:spcAft>
              <a:buClr>
                <a:schemeClr val="dk1"/>
              </a:buClr>
              <a:buSzPts val="2800"/>
              <a:buFont typeface="Economica"/>
              <a:buChar char="○"/>
            </a:pPr>
            <a:r>
              <a:rPr i="0" lang="en-US" sz="2400" u="none">
                <a:solidFill>
                  <a:schemeClr val="dk1"/>
                </a:solidFill>
                <a:latin typeface="Economica"/>
                <a:ea typeface="Economica"/>
                <a:cs typeface="Economica"/>
                <a:sym typeface="Economica"/>
              </a:rPr>
              <a:t>Crashing the server</a:t>
            </a:r>
            <a:endParaRPr>
              <a:latin typeface="Economica"/>
              <a:ea typeface="Economica"/>
              <a:cs typeface="Economica"/>
              <a:sym typeface="Economica"/>
            </a:endParaRPr>
          </a:p>
          <a:p>
            <a:pPr indent="-406400" lvl="1" marL="914400" rtl="0" algn="l">
              <a:lnSpc>
                <a:spcPct val="80000"/>
              </a:lnSpc>
              <a:spcBef>
                <a:spcPts val="560"/>
              </a:spcBef>
              <a:spcAft>
                <a:spcPts val="0"/>
              </a:spcAft>
              <a:buClr>
                <a:schemeClr val="dk1"/>
              </a:buClr>
              <a:buSzPts val="2800"/>
              <a:buFont typeface="Economica"/>
              <a:buChar char="○"/>
            </a:pPr>
            <a:r>
              <a:rPr i="0" lang="en-US" sz="2400" u="none">
                <a:solidFill>
                  <a:schemeClr val="dk1"/>
                </a:solidFill>
                <a:latin typeface="Economica"/>
                <a:ea typeface="Economica"/>
                <a:cs typeface="Economica"/>
                <a:sym typeface="Economica"/>
              </a:rPr>
              <a:t>Overwhelm the server (use up its resource)</a:t>
            </a:r>
            <a:endParaRPr>
              <a:latin typeface="Economica"/>
              <a:ea typeface="Economica"/>
              <a:cs typeface="Economica"/>
              <a:sym typeface="Economica"/>
            </a:endParaRPr>
          </a:p>
          <a:p>
            <a:pPr indent="0" lvl="0" marL="0" rtl="0" algn="ctr">
              <a:lnSpc>
                <a:spcPct val="100000"/>
              </a:lnSpc>
              <a:spcBef>
                <a:spcPts val="480"/>
              </a:spcBef>
              <a:spcAft>
                <a:spcPts val="0"/>
              </a:spcAft>
              <a:buClr>
                <a:srgbClr val="888888"/>
              </a:buClr>
              <a:buSzPts val="2400"/>
              <a:buNone/>
            </a:pPr>
            <a:r>
              <a:t/>
            </a:r>
            <a:endParaRPr i="0" sz="2400" u="none">
              <a:solidFill>
                <a:schemeClr val="dk1"/>
              </a:solidFill>
              <a:latin typeface="Economica"/>
              <a:ea typeface="Economica"/>
              <a:cs typeface="Economica"/>
              <a:sym typeface="Economica"/>
            </a:endParaRPr>
          </a:p>
        </p:txBody>
      </p:sp>
      <p:grpSp>
        <p:nvGrpSpPr>
          <p:cNvPr id="122" name="Google Shape;122;p9"/>
          <p:cNvGrpSpPr/>
          <p:nvPr/>
        </p:nvGrpSpPr>
        <p:grpSpPr>
          <a:xfrm>
            <a:off x="1987550" y="4422700"/>
            <a:ext cx="5168900" cy="1054100"/>
            <a:chOff x="1540" y="3172"/>
            <a:chExt cx="3256" cy="664"/>
          </a:xfrm>
        </p:grpSpPr>
        <p:sp>
          <p:nvSpPr>
            <p:cNvPr id="123" name="Google Shape;123;p9"/>
            <p:cNvSpPr/>
            <p:nvPr/>
          </p:nvSpPr>
          <p:spPr>
            <a:xfrm>
              <a:off x="1540" y="3172"/>
              <a:ext cx="664" cy="664"/>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4" name="Google Shape;124;p9"/>
            <p:cNvSpPr/>
            <p:nvPr/>
          </p:nvSpPr>
          <p:spPr>
            <a:xfrm>
              <a:off x="4132" y="3172"/>
              <a:ext cx="664" cy="664"/>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25" name="Google Shape;125;p9"/>
            <p:cNvCxnSpPr/>
            <p:nvPr/>
          </p:nvCxnSpPr>
          <p:spPr>
            <a:xfrm>
              <a:off x="2208" y="3552"/>
              <a:ext cx="816" cy="0"/>
            </a:xfrm>
            <a:prstGeom prst="straightConnector1">
              <a:avLst/>
            </a:prstGeom>
            <a:noFill/>
            <a:ln cap="flat" cmpd="sng" w="12700">
              <a:solidFill>
                <a:schemeClr val="dk1"/>
              </a:solidFill>
              <a:prstDash val="solid"/>
              <a:miter lim="800000"/>
              <a:headEnd len="sm" w="sm" type="none"/>
              <a:tailEnd len="med" w="med" type="stealth"/>
            </a:ln>
          </p:spPr>
        </p:cxnSp>
        <p:sp>
          <p:nvSpPr>
            <p:cNvPr id="126" name="Google Shape;126;p9"/>
            <p:cNvSpPr txBox="1"/>
            <p:nvPr/>
          </p:nvSpPr>
          <p:spPr>
            <a:xfrm>
              <a:off x="1766" y="3398"/>
              <a:ext cx="223" cy="288"/>
            </a:xfrm>
            <a:prstGeom prst="rect">
              <a:avLst/>
            </a:prstGeom>
            <a:solidFill>
              <a:schemeClr val="accent1"/>
            </a:solid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S</a:t>
              </a:r>
              <a:endParaRPr b="0" i="0" sz="1400" u="none" cap="none" strike="noStrike">
                <a:solidFill>
                  <a:schemeClr val="lt1"/>
                </a:solidFill>
                <a:latin typeface="Arial"/>
                <a:ea typeface="Arial"/>
                <a:cs typeface="Arial"/>
                <a:sym typeface="Arial"/>
              </a:endParaRPr>
            </a:p>
          </p:txBody>
        </p:sp>
        <p:sp>
          <p:nvSpPr>
            <p:cNvPr id="127" name="Google Shape;127;p9"/>
            <p:cNvSpPr txBox="1"/>
            <p:nvPr/>
          </p:nvSpPr>
          <p:spPr>
            <a:xfrm>
              <a:off x="4358" y="3350"/>
              <a:ext cx="244" cy="288"/>
            </a:xfrm>
            <a:prstGeom prst="rect">
              <a:avLst/>
            </a:prstGeom>
            <a:solidFill>
              <a:schemeClr val="accent1"/>
            </a:solid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lt1"/>
                  </a:solidFill>
                  <a:latin typeface="Calibri"/>
                  <a:ea typeface="Calibri"/>
                  <a:cs typeface="Calibri"/>
                  <a:sym typeface="Calibri"/>
                </a:rPr>
                <a:t>R</a:t>
              </a:r>
              <a:endParaRPr b="0" i="0" sz="1400" u="none" cap="none" strike="noStrike">
                <a:solidFill>
                  <a:schemeClr val="lt1"/>
                </a:solidFill>
                <a:latin typeface="Arial"/>
                <a:ea typeface="Arial"/>
                <a:cs typeface="Arial"/>
                <a:sym typeface="Arial"/>
              </a:endParaRPr>
            </a:p>
          </p:txBody>
        </p:sp>
        <p:cxnSp>
          <p:nvCxnSpPr>
            <p:cNvPr id="128" name="Google Shape;128;p9"/>
            <p:cNvCxnSpPr/>
            <p:nvPr/>
          </p:nvCxnSpPr>
          <p:spPr>
            <a:xfrm>
              <a:off x="3024" y="3360"/>
              <a:ext cx="0" cy="384"/>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2010-01-24T17:29:57Z</dcterms:created>
  <dc:creator>bahadur</dc:creator>
</cp:coreProperties>
</file>